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2" r:id="rId56"/>
    <p:sldId id="314" r:id="rId57"/>
    <p:sldId id="311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6" r:id="rId69"/>
    <p:sldId id="327" r:id="rId70"/>
    <p:sldId id="328" r:id="rId71"/>
    <p:sldId id="324" r:id="rId72"/>
    <p:sldId id="325" r:id="rId7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5846"/>
  </p:normalViewPr>
  <p:slideViewPr>
    <p:cSldViewPr snapToGrid="0" snapToObjects="1">
      <p:cViewPr varScale="1">
        <p:scale>
          <a:sx n="70" d="100"/>
          <a:sy n="70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8FAE9-82A3-7441-8C22-A60AF434E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EF62-9100-4A49-B5F0-D213C87BA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6895-255D-2D47-9BCE-DD3E204A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3AB93-05A7-D748-ADDD-A4030FBF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9137D-EAA1-F347-AC37-F23A056A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4991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0E02-772A-1544-B046-648E9083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A29EF-4C84-E745-A7F7-5CFC619C6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08688-21B4-BF40-9AC3-FCA4753B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F6A2-D7FF-8B4A-BB20-A2CA41B0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7311B-FC9E-894F-80F3-25E44B0B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417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0BACB-C1CB-6E4F-82FB-37F8E0172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94596C-2D6F-7447-851A-A3B2C203D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83809-ED0E-AA47-9F9B-3168804AF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709EA-03E8-0C45-8C09-2F9C60E1E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D4B20-9E6E-C14D-A101-61A1DF61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9921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4F70-3989-3649-A1CE-171C029F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80915-F435-FC45-9192-F92E3EDF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B8307-5B8D-644B-A870-64EC019E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B62A0-832B-E444-9287-8D3DC16F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C2F8A-0615-2049-BA6A-2980987AA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7426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CAE3-1C8D-224B-B8D5-761CBB7F9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8C847-3FAA-0847-B9AB-68372097D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8C08F-1B48-A444-ABE3-A6985DDE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C6A4E-3A6C-DD47-AC73-4DBFC158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98444-0109-9344-8875-F03D133D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766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6720-20EA-1D43-BF2F-9001BE84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C9E3-24E5-794E-A689-1FCFC583A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32B11-E15D-854D-AA9B-03F87D33B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ED4A5-50D0-5F43-A47F-B2534357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51469-F229-F74C-8CA0-70C23149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5C797-B715-314C-A749-64EAFF6F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215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738D-2F47-FC47-92BB-4FC92696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EE744-854A-EA4F-9650-B7C97A9C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C771C-7D66-DA4E-85DC-EF5945F00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740682-7A86-EA4A-8231-754605E06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679C4-F553-874A-A04B-B01767D7C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BEFC62-31B8-EF49-9A8C-9C09148C9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29DAD3-0619-6344-93B9-F8049DD6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E05F8-6B7A-E74B-AACE-D11C4086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177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8950-0CCB-464A-A6A8-CFA7DAC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8588D-7D20-2F41-9EE4-C8D38280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7D752-1F18-6D44-8D2B-24BD71B5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2AB28-1762-D74A-994B-BAB48791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9281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C61E9-A9DE-C44A-9AF2-295ADF3B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95CB7-301E-E34A-A0A5-6A19EB9A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CFFA3-850A-2B44-8D06-04340B3D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949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F84A-85C3-294A-AAD3-16933C45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E22A-0D1A-044E-8011-DC3A23A0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2B57F-60A4-5549-989B-C115412C6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9B7AA-FC34-5D4B-9CDA-A77EBB5F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34AA4-3978-FF41-B916-D173B71C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69A07-B5FA-F949-8DE7-5E86F9D7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507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853D-AD11-B148-8FD7-7D455D67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FAF04B-C97D-684A-9663-ABD90F254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78428-216E-8745-9E27-B71E8A17E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DCB1E-5F91-9A4A-AA84-3EB7AFFDE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DC322-3BCE-E44B-94F2-162F7651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319EB-D58E-1240-BC66-D553E244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57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A8C874-7E6E-8348-8451-9A1FA370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C8E06-EF32-1147-A16D-E8DF40756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09720-1D82-D841-AA4A-1663EA344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2D432-8FFA-954C-9FBC-D33C5402BCDA}" type="datetimeFigureOut">
              <a:rPr lang="x-none" smtClean="0"/>
              <a:t>2/12/2021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744A0-D8DF-F84B-B74D-307D3A86C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BBCE3-2557-8345-A5B1-3E729CC0D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FF194-9B78-5B4F-AAEB-7032D79E60B7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9096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6DFFF7C-7CE0-451B-8526-58E73B1D7B67}"/>
              </a:ext>
            </a:extLst>
          </p:cNvPr>
          <p:cNvSpPr txBox="1"/>
          <p:nvPr/>
        </p:nvSpPr>
        <p:spPr>
          <a:xfrm>
            <a:off x="0" y="4709844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66"/>
                </a:solidFill>
                <a:latin typeface="+mj-lt"/>
                <a:ea typeface="+mj-ea"/>
                <a:cs typeface="+mj-cs"/>
              </a:rPr>
              <a:t>Create App JSX  Custom Components  Props</a:t>
            </a:r>
            <a:endParaRPr lang="es-CO" sz="4400" b="1" dirty="0">
              <a:solidFill>
                <a:srgbClr val="FF0066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349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Primeros pasos con JSX – Funciones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A264AD-98B3-499F-81D7-13923128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9" y="1743342"/>
            <a:ext cx="8958472" cy="46648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9E311A-5737-4AD6-AE2E-EFDDCFCB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68" y="4162900"/>
            <a:ext cx="5231907" cy="2508532"/>
          </a:xfrm>
          <a:prstGeom prst="rect">
            <a:avLst/>
          </a:prstGeom>
        </p:spPr>
      </p:pic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EE5AAB65-5835-4008-8755-33A480446528}"/>
              </a:ext>
            </a:extLst>
          </p:cNvPr>
          <p:cNvSpPr/>
          <p:nvPr/>
        </p:nvSpPr>
        <p:spPr>
          <a:xfrm rot="10800000" flipH="1">
            <a:off x="8612438" y="3607423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4057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Primeros pasos con JSX – Funciones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0" name="Flecha: doblada hacia arriba 9">
            <a:extLst>
              <a:ext uri="{FF2B5EF4-FFF2-40B4-BE49-F238E27FC236}">
                <a16:creationId xmlns:a16="http://schemas.microsoft.com/office/drawing/2014/main" id="{EE5AAB65-5835-4008-8755-33A480446528}"/>
              </a:ext>
            </a:extLst>
          </p:cNvPr>
          <p:cNvSpPr/>
          <p:nvPr/>
        </p:nvSpPr>
        <p:spPr>
          <a:xfrm rot="10800000" flipH="1">
            <a:off x="7263938" y="3025705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DC8816-332E-42FC-9C1A-866E9639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8" y="1939578"/>
            <a:ext cx="7083610" cy="44466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0E9B09-4073-4788-A9F1-97A6E0A9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545" y="3592408"/>
            <a:ext cx="6157948" cy="30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0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Primeros pasos con JSX – Componentes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90421C-45E2-4B05-B4A3-B10CF7BAE42E}"/>
              </a:ext>
            </a:extLst>
          </p:cNvPr>
          <p:cNvSpPr txBox="1"/>
          <p:nvPr/>
        </p:nvSpPr>
        <p:spPr>
          <a:xfrm>
            <a:off x="0" y="1740193"/>
            <a:ext cx="10630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Los componentes permiten separar la interfaz de usuario en piezas independientes, reutilizables y pensar en cada pieza de forma aislada.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E6CE23-18D3-47DC-B1C6-A430867ADF25}"/>
              </a:ext>
            </a:extLst>
          </p:cNvPr>
          <p:cNvSpPr txBox="1"/>
          <p:nvPr/>
        </p:nvSpPr>
        <p:spPr>
          <a:xfrm>
            <a:off x="3760150" y="6498145"/>
            <a:ext cx="620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https://es.reactjs.org/docs/react-component.html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9DCDCB-0908-4ACB-8FB5-F6CE2278D251}"/>
              </a:ext>
            </a:extLst>
          </p:cNvPr>
          <p:cNvSpPr txBox="1"/>
          <p:nvPr/>
        </p:nvSpPr>
        <p:spPr>
          <a:xfrm>
            <a:off x="0" y="243015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Conceptualmente, los componentes son como las funciones de JavaScript. Aceptan entradas arbitrarias (llamadas “</a:t>
            </a:r>
            <a:r>
              <a:rPr lang="es-ES" dirty="0" err="1">
                <a:solidFill>
                  <a:srgbClr val="000099"/>
                </a:solidFill>
              </a:rPr>
              <a:t>props</a:t>
            </a:r>
            <a:r>
              <a:rPr lang="es-ES" dirty="0">
                <a:solidFill>
                  <a:srgbClr val="000099"/>
                </a:solidFill>
              </a:rPr>
              <a:t>”) y devuelven a </a:t>
            </a:r>
            <a:r>
              <a:rPr lang="es-ES" dirty="0" err="1">
                <a:solidFill>
                  <a:srgbClr val="000099"/>
                </a:solidFill>
              </a:rPr>
              <a:t>React</a:t>
            </a:r>
            <a:r>
              <a:rPr lang="es-ES" dirty="0">
                <a:solidFill>
                  <a:srgbClr val="000099"/>
                </a:solidFill>
              </a:rPr>
              <a:t> elementos que describen lo que debe aparecer en la pantalla.</a:t>
            </a:r>
            <a:endParaRPr lang="es-CO" dirty="0">
              <a:solidFill>
                <a:srgbClr val="000099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C67773-BC88-43E6-8DBC-E07833E53D3E}"/>
              </a:ext>
            </a:extLst>
          </p:cNvPr>
          <p:cNvSpPr txBox="1"/>
          <p:nvPr/>
        </p:nvSpPr>
        <p:spPr>
          <a:xfrm>
            <a:off x="0" y="3081962"/>
            <a:ext cx="620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Componentes funcionales y de clase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111D24-297F-4E40-A015-815356BBBD09}"/>
              </a:ext>
            </a:extLst>
          </p:cNvPr>
          <p:cNvSpPr txBox="1"/>
          <p:nvPr/>
        </p:nvSpPr>
        <p:spPr>
          <a:xfrm>
            <a:off x="0" y="3445526"/>
            <a:ext cx="10630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La forma más sencilla de definir un componente es escribir una función de JavaScript:</a:t>
            </a:r>
            <a:endParaRPr lang="es-CO" dirty="0">
              <a:solidFill>
                <a:srgbClr val="000099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15C6039-DAD8-45F2-9C5B-F8C0589B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58" y="3873717"/>
            <a:ext cx="6048375" cy="8763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423592F-B7D9-4D44-900F-E88DD8116DBD}"/>
              </a:ext>
            </a:extLst>
          </p:cNvPr>
          <p:cNvSpPr txBox="1"/>
          <p:nvPr/>
        </p:nvSpPr>
        <p:spPr>
          <a:xfrm>
            <a:off x="0" y="4801240"/>
            <a:ext cx="10630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También puedes utilizar una </a:t>
            </a:r>
            <a:r>
              <a:rPr lang="es-ES" b="1" dirty="0">
                <a:solidFill>
                  <a:srgbClr val="000099"/>
                </a:solidFill>
              </a:rPr>
              <a:t>clase de ES6 </a:t>
            </a:r>
            <a:r>
              <a:rPr lang="es-ES" dirty="0">
                <a:solidFill>
                  <a:srgbClr val="000099"/>
                </a:solidFill>
              </a:rPr>
              <a:t>para definir un componente:</a:t>
            </a:r>
            <a:endParaRPr lang="es-CO" dirty="0">
              <a:solidFill>
                <a:srgbClr val="000099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D8A01C6-AE43-472E-ACE6-3BB1DD14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87" y="5221795"/>
            <a:ext cx="67532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Como crear un componentes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E6CE23-18D3-47DC-B1C6-A430867ADF25}"/>
              </a:ext>
            </a:extLst>
          </p:cNvPr>
          <p:cNvSpPr txBox="1"/>
          <p:nvPr/>
        </p:nvSpPr>
        <p:spPr>
          <a:xfrm>
            <a:off x="3760150" y="6498145"/>
            <a:ext cx="620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https://es.reactjs.org/docs/react-component.html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40D0787-85D9-4CD4-BED7-E86889826DCF}"/>
              </a:ext>
            </a:extLst>
          </p:cNvPr>
          <p:cNvSpPr txBox="1"/>
          <p:nvPr/>
        </p:nvSpPr>
        <p:spPr>
          <a:xfrm>
            <a:off x="0" y="186632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Creo una carpeta llamada </a:t>
            </a:r>
            <a:r>
              <a:rPr lang="es-ES" b="1" dirty="0" err="1">
                <a:solidFill>
                  <a:srgbClr val="000099"/>
                </a:solidFill>
              </a:rPr>
              <a:t>components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y aquí vamos a guardar todos nuestros componentes, y creamos un archivo llamado </a:t>
            </a:r>
            <a:r>
              <a:rPr lang="es-ES" b="1" dirty="0">
                <a:solidFill>
                  <a:srgbClr val="000099"/>
                </a:solidFill>
              </a:rPr>
              <a:t>MiComponente.js</a:t>
            </a:r>
            <a:r>
              <a:rPr lang="es-ES" dirty="0">
                <a:solidFill>
                  <a:srgbClr val="000099"/>
                </a:solidFill>
              </a:rPr>
              <a:t>.</a:t>
            </a:r>
            <a:endParaRPr lang="es-CO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EB1F39-6330-40B3-8995-3765C44D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001" y="2321190"/>
            <a:ext cx="7204106" cy="367682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5448DCA-2C5F-47D6-AEDF-85968B5F7202}"/>
              </a:ext>
            </a:extLst>
          </p:cNvPr>
          <p:cNvSpPr txBox="1"/>
          <p:nvPr/>
        </p:nvSpPr>
        <p:spPr>
          <a:xfrm>
            <a:off x="9648202" y="3332005"/>
            <a:ext cx="2432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Después lo importamos en el archivo </a:t>
            </a:r>
            <a:r>
              <a:rPr lang="es-ES" b="1" dirty="0">
                <a:solidFill>
                  <a:srgbClr val="000099"/>
                </a:solidFill>
              </a:rPr>
              <a:t>App.js </a:t>
            </a:r>
            <a:r>
              <a:rPr lang="es-ES" dirty="0">
                <a:solidFill>
                  <a:srgbClr val="000099"/>
                </a:solidFill>
              </a:rPr>
              <a:t>para poder utilizarlo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0168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Como crear un componentes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E6CE23-18D3-47DC-B1C6-A430867ADF25}"/>
              </a:ext>
            </a:extLst>
          </p:cNvPr>
          <p:cNvSpPr txBox="1"/>
          <p:nvPr/>
        </p:nvSpPr>
        <p:spPr>
          <a:xfrm>
            <a:off x="3760150" y="6498145"/>
            <a:ext cx="620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https://es.reactjs.org/docs/react-component.html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448DCA-2C5F-47D6-AEDF-85968B5F7202}"/>
              </a:ext>
            </a:extLst>
          </p:cNvPr>
          <p:cNvSpPr txBox="1"/>
          <p:nvPr/>
        </p:nvSpPr>
        <p:spPr>
          <a:xfrm>
            <a:off x="0" y="174334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Después lo importamos en el archivo </a:t>
            </a:r>
            <a:r>
              <a:rPr lang="es-ES" b="1" dirty="0">
                <a:solidFill>
                  <a:srgbClr val="000099"/>
                </a:solidFill>
              </a:rPr>
              <a:t>App.js </a:t>
            </a:r>
            <a:r>
              <a:rPr lang="es-ES" dirty="0">
                <a:solidFill>
                  <a:srgbClr val="000099"/>
                </a:solidFill>
              </a:rPr>
              <a:t>para poder utilizarlo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D9E146-04E1-4703-94A5-67D6CD14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" y="2193697"/>
            <a:ext cx="6734086" cy="41090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A881DDC-11BC-4D6D-A1AD-A8F52D635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08279"/>
            <a:ext cx="6096000" cy="3389866"/>
          </a:xfrm>
          <a:prstGeom prst="rect">
            <a:avLst/>
          </a:prstGeom>
        </p:spPr>
      </p:pic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1491AB58-545B-4153-B9E9-FDB882D05E76}"/>
              </a:ext>
            </a:extLst>
          </p:cNvPr>
          <p:cNvSpPr/>
          <p:nvPr/>
        </p:nvSpPr>
        <p:spPr>
          <a:xfrm rot="10800000" flipH="1">
            <a:off x="6862273" y="2471779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9285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Componentes – Ejemplo # 2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E6CE23-18D3-47DC-B1C6-A430867ADF25}"/>
              </a:ext>
            </a:extLst>
          </p:cNvPr>
          <p:cNvSpPr txBox="1"/>
          <p:nvPr/>
        </p:nvSpPr>
        <p:spPr>
          <a:xfrm>
            <a:off x="3760150" y="-13993"/>
            <a:ext cx="620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https://es.reactjs.org/docs/react-component.html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D18B9F-D284-40E2-B4FF-7573468B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1" y="1734271"/>
            <a:ext cx="5511741" cy="47729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EC119F8-2D6A-4563-B046-534559A9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808" y="2997106"/>
            <a:ext cx="5937813" cy="3758685"/>
          </a:xfrm>
          <a:prstGeom prst="rect">
            <a:avLst/>
          </a:prstGeom>
        </p:spPr>
      </p:pic>
      <p:sp>
        <p:nvSpPr>
          <p:cNvPr id="14" name="Flecha: doblada hacia arriba 13">
            <a:extLst>
              <a:ext uri="{FF2B5EF4-FFF2-40B4-BE49-F238E27FC236}">
                <a16:creationId xmlns:a16="http://schemas.microsoft.com/office/drawing/2014/main" id="{10437C35-3976-468E-90E7-C02A20FBA9DB}"/>
              </a:ext>
            </a:extLst>
          </p:cNvPr>
          <p:cNvSpPr/>
          <p:nvPr/>
        </p:nvSpPr>
        <p:spPr>
          <a:xfrm rot="10800000" flipH="1">
            <a:off x="5876852" y="2441629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5EF33B4-5BC9-4512-9221-67D0CD032177}"/>
              </a:ext>
            </a:extLst>
          </p:cNvPr>
          <p:cNvSpPr txBox="1"/>
          <p:nvPr/>
        </p:nvSpPr>
        <p:spPr>
          <a:xfrm>
            <a:off x="7531694" y="1734271"/>
            <a:ext cx="2432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Después lo importamos Recetas en el archivo </a:t>
            </a:r>
            <a:r>
              <a:rPr lang="es-ES" b="1" dirty="0">
                <a:solidFill>
                  <a:srgbClr val="000099"/>
                </a:solidFill>
              </a:rPr>
              <a:t>App.js </a:t>
            </a:r>
            <a:r>
              <a:rPr lang="es-ES" dirty="0">
                <a:solidFill>
                  <a:srgbClr val="000099"/>
                </a:solidFill>
              </a:rPr>
              <a:t>para poder utilizarlo.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2950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De HTML y CSS a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r>
              <a:rPr lang="es-CO" b="1" dirty="0">
                <a:solidFill>
                  <a:srgbClr val="FF0066"/>
                </a:solidFill>
              </a:rPr>
              <a:t> (</a:t>
            </a:r>
            <a:r>
              <a:rPr lang="es-CO" b="1" dirty="0" err="1">
                <a:solidFill>
                  <a:srgbClr val="FF0066"/>
                </a:solidFill>
              </a:rPr>
              <a:t>Header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A7E5B6-928C-4724-976D-C688498892A8}"/>
              </a:ext>
            </a:extLst>
          </p:cNvPr>
          <p:cNvSpPr txBox="1"/>
          <p:nvPr/>
        </p:nvSpPr>
        <p:spPr>
          <a:xfrm>
            <a:off x="0" y="175990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componente </a:t>
            </a:r>
            <a:r>
              <a:rPr lang="es-ES" b="1" dirty="0">
                <a:solidFill>
                  <a:srgbClr val="000099"/>
                </a:solidFill>
              </a:rPr>
              <a:t>Header.js</a:t>
            </a:r>
            <a:r>
              <a:rPr lang="es-ES" dirty="0">
                <a:solidFill>
                  <a:srgbClr val="000099"/>
                </a:solidFill>
              </a:rPr>
              <a:t>,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con el archivo de HTML de la maquetación, después lo importamos en el archivo </a:t>
            </a:r>
            <a:r>
              <a:rPr lang="es-ES" b="1" dirty="0">
                <a:solidFill>
                  <a:srgbClr val="000099"/>
                </a:solidFill>
              </a:rPr>
              <a:t>App.js </a:t>
            </a:r>
            <a:r>
              <a:rPr lang="es-ES" dirty="0">
                <a:solidFill>
                  <a:srgbClr val="000099"/>
                </a:solidFill>
              </a:rPr>
              <a:t>para poder utilizarlo.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5807DC-40D1-436D-8C66-FA58C661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6" y="2406239"/>
            <a:ext cx="7406355" cy="37863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9C20AC6-057D-4081-98A9-9429A08F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436" y="3445495"/>
            <a:ext cx="6323888" cy="3339989"/>
          </a:xfrm>
          <a:prstGeom prst="rect">
            <a:avLst/>
          </a:prstGeom>
        </p:spPr>
      </p:pic>
      <p:sp>
        <p:nvSpPr>
          <p:cNvPr id="16" name="Flecha: doblada hacia arriba 15">
            <a:extLst>
              <a:ext uri="{FF2B5EF4-FFF2-40B4-BE49-F238E27FC236}">
                <a16:creationId xmlns:a16="http://schemas.microsoft.com/office/drawing/2014/main" id="{4AADEA62-EBE1-4023-BD69-B3E21F0D775E}"/>
              </a:ext>
            </a:extLst>
          </p:cNvPr>
          <p:cNvSpPr/>
          <p:nvPr/>
        </p:nvSpPr>
        <p:spPr>
          <a:xfrm rot="10800000" flipH="1">
            <a:off x="7531694" y="2860421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8AEE886-45B8-4855-98A1-35177CE38529}"/>
              </a:ext>
            </a:extLst>
          </p:cNvPr>
          <p:cNvSpPr txBox="1"/>
          <p:nvPr/>
        </p:nvSpPr>
        <p:spPr>
          <a:xfrm>
            <a:off x="8918380" y="2435836"/>
            <a:ext cx="2432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Tenemos que configurar el estilo (CSS) y traer las imágenes.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0343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De HTML y CSS a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r>
              <a:rPr lang="es-CO" b="1" dirty="0">
                <a:solidFill>
                  <a:srgbClr val="FF0066"/>
                </a:solidFill>
              </a:rPr>
              <a:t> (Slider)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A7E5B6-928C-4724-976D-C688498892A8}"/>
              </a:ext>
            </a:extLst>
          </p:cNvPr>
          <p:cNvSpPr txBox="1"/>
          <p:nvPr/>
        </p:nvSpPr>
        <p:spPr>
          <a:xfrm>
            <a:off x="0" y="175990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componente </a:t>
            </a:r>
            <a:r>
              <a:rPr lang="es-ES" b="1" dirty="0">
                <a:solidFill>
                  <a:srgbClr val="000099"/>
                </a:solidFill>
              </a:rPr>
              <a:t>Slider.js</a:t>
            </a:r>
            <a:r>
              <a:rPr lang="es-ES" dirty="0">
                <a:solidFill>
                  <a:srgbClr val="000099"/>
                </a:solidFill>
              </a:rPr>
              <a:t>,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con el archivo de HTML de la maquetación, después lo importamos en el archivo </a:t>
            </a:r>
            <a:r>
              <a:rPr lang="es-ES" b="1" dirty="0">
                <a:solidFill>
                  <a:srgbClr val="000099"/>
                </a:solidFill>
              </a:rPr>
              <a:t>App.js </a:t>
            </a:r>
            <a:r>
              <a:rPr lang="es-ES" dirty="0">
                <a:solidFill>
                  <a:srgbClr val="000099"/>
                </a:solidFill>
              </a:rPr>
              <a:t>para poder utilizarlo.</a:t>
            </a:r>
            <a:endParaRPr lang="es-CO" dirty="0"/>
          </a:p>
        </p:txBody>
      </p:sp>
      <p:sp>
        <p:nvSpPr>
          <p:cNvPr id="16" name="Flecha: doblada hacia arriba 15">
            <a:extLst>
              <a:ext uri="{FF2B5EF4-FFF2-40B4-BE49-F238E27FC236}">
                <a16:creationId xmlns:a16="http://schemas.microsoft.com/office/drawing/2014/main" id="{4AADEA62-EBE1-4023-BD69-B3E21F0D775E}"/>
              </a:ext>
            </a:extLst>
          </p:cNvPr>
          <p:cNvSpPr/>
          <p:nvPr/>
        </p:nvSpPr>
        <p:spPr>
          <a:xfrm rot="10800000" flipH="1">
            <a:off x="5638054" y="3546989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8AEE886-45B8-4855-98A1-35177CE38529}"/>
              </a:ext>
            </a:extLst>
          </p:cNvPr>
          <p:cNvSpPr txBox="1"/>
          <p:nvPr/>
        </p:nvSpPr>
        <p:spPr>
          <a:xfrm>
            <a:off x="6939184" y="2242823"/>
            <a:ext cx="479134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solidFill>
                  <a:srgbClr val="000099"/>
                </a:solidFill>
              </a:rPr>
              <a:t>Tenemos que configurar el estilo (CSS) y traer las imágenes para eso creamos la carpeta </a:t>
            </a:r>
            <a:r>
              <a:rPr lang="es-ES" sz="1400" b="1" dirty="0" err="1">
                <a:solidFill>
                  <a:srgbClr val="000099"/>
                </a:solidFill>
              </a:rPr>
              <a:t>assets</a:t>
            </a:r>
            <a:r>
              <a:rPr lang="es-ES" sz="1400" dirty="0">
                <a:solidFill>
                  <a:srgbClr val="000099"/>
                </a:solidFill>
              </a:rPr>
              <a:t> de la forma como esta en la imagen App.css se debe colocar el estilo que tenemos en la maquetación y las imágenes moverlas a imágenes.</a:t>
            </a:r>
          </a:p>
          <a:p>
            <a:pPr algn="just"/>
            <a:endParaRPr lang="es-ES" sz="1400" dirty="0">
              <a:solidFill>
                <a:srgbClr val="000099"/>
              </a:solidFill>
            </a:endParaRPr>
          </a:p>
          <a:p>
            <a:pPr algn="just"/>
            <a:r>
              <a:rPr lang="es-ES" sz="1400" dirty="0">
                <a:solidFill>
                  <a:srgbClr val="000099"/>
                </a:solidFill>
              </a:rPr>
              <a:t>Tener presente modificar la ruta de la importación de </a:t>
            </a:r>
            <a:r>
              <a:rPr lang="es-ES" sz="1400" b="1" dirty="0">
                <a:solidFill>
                  <a:srgbClr val="000099"/>
                </a:solidFill>
              </a:rPr>
              <a:t>App.css</a:t>
            </a:r>
            <a:r>
              <a:rPr lang="es-ES" sz="1400" dirty="0">
                <a:solidFill>
                  <a:srgbClr val="000099"/>
                </a:solidFill>
              </a:rPr>
              <a:t> y el </a:t>
            </a:r>
            <a:r>
              <a:rPr lang="es-ES" sz="1400" b="1" dirty="0">
                <a:solidFill>
                  <a:srgbClr val="000099"/>
                </a:solidFill>
              </a:rPr>
              <a:t>logo</a:t>
            </a:r>
            <a:r>
              <a:rPr lang="es-ES" sz="1400" dirty="0">
                <a:solidFill>
                  <a:srgbClr val="000099"/>
                </a:solidFill>
              </a:rPr>
              <a:t> en </a:t>
            </a:r>
            <a:r>
              <a:rPr lang="es-ES" sz="1400" b="1" dirty="0">
                <a:solidFill>
                  <a:srgbClr val="000099"/>
                </a:solidFill>
              </a:rPr>
              <a:t>App.js </a:t>
            </a:r>
            <a:r>
              <a:rPr lang="es-ES" sz="1400" dirty="0">
                <a:solidFill>
                  <a:srgbClr val="000099"/>
                </a:solidFill>
              </a:rPr>
              <a:t>para que no genere error en la compilación.</a:t>
            </a:r>
            <a:endParaRPr lang="es-CO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1E397D-E71A-4483-BEF3-D477ACF7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8" y="2383819"/>
            <a:ext cx="5446616" cy="41358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D0EB00-3032-4929-8149-E73DCB5E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17" y="4136683"/>
            <a:ext cx="7397809" cy="26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0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De HTML y CSS a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r>
              <a:rPr lang="es-CO" b="1" dirty="0">
                <a:solidFill>
                  <a:srgbClr val="FF0066"/>
                </a:solidFill>
              </a:rPr>
              <a:t> (</a:t>
            </a:r>
            <a:r>
              <a:rPr lang="es-CO" b="1" dirty="0" err="1">
                <a:solidFill>
                  <a:srgbClr val="FF0066"/>
                </a:solidFill>
              </a:rPr>
              <a:t>Sidebar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A7E5B6-928C-4724-976D-C688498892A8}"/>
              </a:ext>
            </a:extLst>
          </p:cNvPr>
          <p:cNvSpPr txBox="1"/>
          <p:nvPr/>
        </p:nvSpPr>
        <p:spPr>
          <a:xfrm>
            <a:off x="0" y="175990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componente </a:t>
            </a:r>
            <a:r>
              <a:rPr lang="es-ES" b="1" dirty="0">
                <a:solidFill>
                  <a:srgbClr val="000099"/>
                </a:solidFill>
              </a:rPr>
              <a:t>Sidebar.js</a:t>
            </a:r>
            <a:r>
              <a:rPr lang="es-ES" dirty="0">
                <a:solidFill>
                  <a:srgbClr val="000099"/>
                </a:solidFill>
              </a:rPr>
              <a:t>,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con el archivo de HTML de la maquetación, después lo importamos en el archivo </a:t>
            </a:r>
            <a:r>
              <a:rPr lang="es-ES" b="1" dirty="0">
                <a:solidFill>
                  <a:srgbClr val="000099"/>
                </a:solidFill>
              </a:rPr>
              <a:t>App.js </a:t>
            </a:r>
            <a:r>
              <a:rPr lang="es-ES" dirty="0">
                <a:solidFill>
                  <a:srgbClr val="000099"/>
                </a:solidFill>
              </a:rPr>
              <a:t>para poder utilizarlo.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12F70B-33EC-4F01-8FB9-D10EDD806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59" y="3843261"/>
            <a:ext cx="5383879" cy="28499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40268C-1CF5-4A3D-97E4-98CA96A84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" y="2333002"/>
            <a:ext cx="6730683" cy="4170348"/>
          </a:xfrm>
          <a:prstGeom prst="rect">
            <a:avLst/>
          </a:prstGeom>
        </p:spPr>
      </p:pic>
      <p:sp>
        <p:nvSpPr>
          <p:cNvPr id="14" name="Flecha: doblada hacia arriba 13">
            <a:extLst>
              <a:ext uri="{FF2B5EF4-FFF2-40B4-BE49-F238E27FC236}">
                <a16:creationId xmlns:a16="http://schemas.microsoft.com/office/drawing/2014/main" id="{400E2160-DCA7-40BE-805E-53A92FDB8E93}"/>
              </a:ext>
            </a:extLst>
          </p:cNvPr>
          <p:cNvSpPr/>
          <p:nvPr/>
        </p:nvSpPr>
        <p:spPr>
          <a:xfrm rot="10800000" flipH="1">
            <a:off x="6807859" y="3287784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7095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De HTML y CSS a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r>
              <a:rPr lang="es-CO" b="1" dirty="0">
                <a:solidFill>
                  <a:srgbClr val="FF0066"/>
                </a:solidFill>
              </a:rPr>
              <a:t> (</a:t>
            </a:r>
            <a:r>
              <a:rPr lang="es-ES" b="1" dirty="0" err="1">
                <a:solidFill>
                  <a:srgbClr val="FF0066"/>
                </a:solidFill>
              </a:rPr>
              <a:t>Footer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A7E5B6-928C-4724-976D-C688498892A8}"/>
              </a:ext>
            </a:extLst>
          </p:cNvPr>
          <p:cNvSpPr txBox="1"/>
          <p:nvPr/>
        </p:nvSpPr>
        <p:spPr>
          <a:xfrm>
            <a:off x="0" y="175990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componente </a:t>
            </a:r>
            <a:r>
              <a:rPr lang="es-ES" b="1" dirty="0">
                <a:solidFill>
                  <a:srgbClr val="000099"/>
                </a:solidFill>
              </a:rPr>
              <a:t>Footer.js</a:t>
            </a:r>
            <a:r>
              <a:rPr lang="es-ES" dirty="0">
                <a:solidFill>
                  <a:srgbClr val="000099"/>
                </a:solidFill>
              </a:rPr>
              <a:t>,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con el archivo de HTML de la maquetación, después lo importamos en el archivo </a:t>
            </a:r>
            <a:r>
              <a:rPr lang="es-ES" b="1" dirty="0">
                <a:solidFill>
                  <a:srgbClr val="000099"/>
                </a:solidFill>
              </a:rPr>
              <a:t>App.js </a:t>
            </a:r>
            <a:r>
              <a:rPr lang="es-ES" dirty="0">
                <a:solidFill>
                  <a:srgbClr val="000099"/>
                </a:solidFill>
              </a:rPr>
              <a:t>para poder utilizarlo.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F90D1D-1AA5-4846-BB0D-4F24E9AB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8" y="2422805"/>
            <a:ext cx="8594221" cy="3871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6CC505-D290-4BDC-810A-2AD94B69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30" y="2083073"/>
            <a:ext cx="4637518" cy="2519235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BA80F727-E94C-4857-BE75-F73CB1E05868}"/>
              </a:ext>
            </a:extLst>
          </p:cNvPr>
          <p:cNvSpPr/>
          <p:nvPr/>
        </p:nvSpPr>
        <p:spPr>
          <a:xfrm>
            <a:off x="6264067" y="3076486"/>
            <a:ext cx="888763" cy="352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898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0C29-B706-FC4E-8CE1-0708E3F9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28" y="852811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rgbClr val="FF0066"/>
                </a:solidFill>
              </a:rPr>
              <a:t>Objetivos de la sesión 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B9AF03-6CEE-4F22-82D4-56C3E4D4156A}"/>
              </a:ext>
            </a:extLst>
          </p:cNvPr>
          <p:cNvSpPr txBox="1"/>
          <p:nvPr/>
        </p:nvSpPr>
        <p:spPr>
          <a:xfrm>
            <a:off x="768528" y="1979127"/>
            <a:ext cx="1045594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200" dirty="0">
                <a:solidFill>
                  <a:srgbClr val="000099"/>
                </a:solidFill>
              </a:rPr>
              <a:t>Al finalizar esta sesión estarás en capacidad de:</a:t>
            </a:r>
          </a:p>
          <a:p>
            <a:pPr marL="0" indent="0">
              <a:buNone/>
            </a:pPr>
            <a:r>
              <a:rPr lang="es-ES" sz="2800" b="1" dirty="0">
                <a:solidFill>
                  <a:srgbClr val="000099"/>
                </a:solidFill>
              </a:rPr>
              <a:t>Terminología básica </a:t>
            </a:r>
            <a:br>
              <a:rPr lang="es-ES" sz="2800" dirty="0">
                <a:solidFill>
                  <a:srgbClr val="000099"/>
                </a:solidFill>
              </a:rPr>
            </a:br>
            <a:endParaRPr lang="es-ES" dirty="0">
              <a:solidFill>
                <a:srgbClr val="000099"/>
              </a:solidFill>
            </a:endParaRPr>
          </a:p>
          <a:p>
            <a:pPr marL="971550" lvl="1" indent="-514350">
              <a:buFontTx/>
              <a:buAutoNum type="arabicPeriod"/>
            </a:pPr>
            <a:r>
              <a:rPr lang="es-ES" sz="2200" dirty="0">
                <a:solidFill>
                  <a:srgbClr val="000099"/>
                </a:solidFill>
              </a:rPr>
              <a:t>Que es </a:t>
            </a:r>
            <a:r>
              <a:rPr lang="es-CO" sz="2200" b="1" dirty="0" err="1">
                <a:solidFill>
                  <a:srgbClr val="000099"/>
                </a:solidFill>
              </a:rPr>
              <a:t>React</a:t>
            </a:r>
            <a:r>
              <a:rPr lang="es-CO" sz="2200" b="1" dirty="0">
                <a:solidFill>
                  <a:srgbClr val="000099"/>
                </a:solidFill>
              </a:rPr>
              <a:t> JS?</a:t>
            </a:r>
          </a:p>
          <a:p>
            <a:pPr marL="971550" lvl="1" indent="-514350">
              <a:buFontTx/>
              <a:buAutoNum type="arabicPeriod"/>
            </a:pPr>
            <a:r>
              <a:rPr lang="es-CO" sz="2200" dirty="0">
                <a:solidFill>
                  <a:srgbClr val="000099"/>
                </a:solidFill>
              </a:rPr>
              <a:t>Instalación.</a:t>
            </a:r>
          </a:p>
          <a:p>
            <a:pPr marL="971550" lvl="1" indent="-514350">
              <a:buFontTx/>
              <a:buAutoNum type="arabicPeriod"/>
            </a:pPr>
            <a:r>
              <a:rPr lang="es-CO" sz="2200" dirty="0">
                <a:solidFill>
                  <a:srgbClr val="000099"/>
                </a:solidFill>
              </a:rPr>
              <a:t>Componentes y JSX.</a:t>
            </a:r>
          </a:p>
          <a:p>
            <a:pPr marL="971550" lvl="1" indent="-514350">
              <a:buFontTx/>
              <a:buAutoNum type="arabicPeriod"/>
            </a:pPr>
            <a:r>
              <a:rPr lang="es-CO" sz="2200" dirty="0">
                <a:solidFill>
                  <a:srgbClr val="000099"/>
                </a:solidFill>
              </a:rPr>
              <a:t>De </a:t>
            </a:r>
            <a:r>
              <a:rPr lang="es-CO" sz="2200" b="1" dirty="0">
                <a:solidFill>
                  <a:srgbClr val="000099"/>
                </a:solidFill>
              </a:rPr>
              <a:t>HTML</a:t>
            </a:r>
            <a:r>
              <a:rPr lang="es-CO" sz="2200" dirty="0">
                <a:solidFill>
                  <a:srgbClr val="000099"/>
                </a:solidFill>
              </a:rPr>
              <a:t> y </a:t>
            </a:r>
            <a:r>
              <a:rPr lang="es-CO" sz="2200" b="1" dirty="0">
                <a:solidFill>
                  <a:srgbClr val="000099"/>
                </a:solidFill>
              </a:rPr>
              <a:t>CSS</a:t>
            </a:r>
            <a:r>
              <a:rPr lang="es-CO" sz="2200" dirty="0">
                <a:solidFill>
                  <a:srgbClr val="000099"/>
                </a:solidFill>
              </a:rPr>
              <a:t> a </a:t>
            </a:r>
            <a:r>
              <a:rPr lang="es-CO" sz="2200" b="1" dirty="0" err="1">
                <a:solidFill>
                  <a:srgbClr val="000099"/>
                </a:solidFill>
              </a:rPr>
              <a:t>ReactJS</a:t>
            </a:r>
            <a:r>
              <a:rPr lang="es-CO" sz="2200" b="1" dirty="0">
                <a:solidFill>
                  <a:srgbClr val="000099"/>
                </a:solidFill>
              </a:rPr>
              <a:t>.</a:t>
            </a:r>
          </a:p>
          <a:p>
            <a:pPr marL="971550" lvl="1" indent="-514350">
              <a:buFontTx/>
              <a:buAutoNum type="arabicPeriod"/>
            </a:pPr>
            <a:r>
              <a:rPr lang="es-CO" sz="2200" dirty="0">
                <a:solidFill>
                  <a:srgbClr val="000099"/>
                </a:solidFill>
              </a:rPr>
              <a:t>Estado y las </a:t>
            </a:r>
            <a:r>
              <a:rPr lang="es-CO" sz="2200" dirty="0" err="1">
                <a:solidFill>
                  <a:srgbClr val="000099"/>
                </a:solidFill>
              </a:rPr>
              <a:t>Props</a:t>
            </a:r>
            <a:r>
              <a:rPr lang="es-CO" sz="2200" dirty="0">
                <a:solidFill>
                  <a:srgbClr val="000099"/>
                </a:solidFill>
              </a:rPr>
              <a:t>.</a:t>
            </a:r>
          </a:p>
          <a:p>
            <a:pPr marL="971550" lvl="1" indent="-514350">
              <a:buFontTx/>
              <a:buAutoNum type="arabicPeriod"/>
            </a:pPr>
            <a:r>
              <a:rPr lang="es-CO" sz="2200" dirty="0" err="1">
                <a:solidFill>
                  <a:srgbClr val="000099"/>
                </a:solidFill>
              </a:rPr>
              <a:t>Routing</a:t>
            </a:r>
            <a:r>
              <a:rPr lang="es-CO" sz="2200" dirty="0">
                <a:solidFill>
                  <a:srgbClr val="000099"/>
                </a:solidFill>
              </a:rPr>
              <a:t>.</a:t>
            </a:r>
          </a:p>
          <a:p>
            <a:pPr marL="971550" lvl="1" indent="-514350">
              <a:buFontTx/>
              <a:buAutoNum type="arabicPeriod"/>
            </a:pPr>
            <a:r>
              <a:rPr lang="es-CO" sz="2200" dirty="0">
                <a:solidFill>
                  <a:srgbClr val="000099"/>
                </a:solidFill>
              </a:rPr>
              <a:t>Formularios.</a:t>
            </a:r>
          </a:p>
          <a:p>
            <a:pPr marL="971550" lvl="1" indent="-514350">
              <a:buFontTx/>
              <a:buAutoNum type="arabicPeriod"/>
            </a:pPr>
            <a:r>
              <a:rPr lang="es-CO" sz="2200" dirty="0">
                <a:solidFill>
                  <a:srgbClr val="000099"/>
                </a:solidFill>
              </a:rPr>
              <a:t>Eventos.</a:t>
            </a:r>
          </a:p>
          <a:p>
            <a:pPr marL="971550" lvl="1" indent="-514350">
              <a:buFontTx/>
              <a:buAutoNum type="arabicPeriod"/>
            </a:pPr>
            <a:r>
              <a:rPr lang="es-CO" sz="2200" dirty="0">
                <a:solidFill>
                  <a:srgbClr val="000099"/>
                </a:solidFill>
              </a:rPr>
              <a:t>Servicios </a:t>
            </a:r>
            <a:r>
              <a:rPr lang="es-CO" sz="2200" dirty="0" err="1">
                <a:solidFill>
                  <a:srgbClr val="000099"/>
                </a:solidFill>
              </a:rPr>
              <a:t>Rest</a:t>
            </a:r>
            <a:r>
              <a:rPr lang="es-CO" sz="2200" dirty="0">
                <a:solidFill>
                  <a:srgbClr val="000099"/>
                </a:solidFill>
              </a:rPr>
              <a:t> y HTTP</a:t>
            </a:r>
            <a:endParaRPr lang="es-ES" sz="2200" dirty="0">
              <a:solidFill>
                <a:srgbClr val="000099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4E783D-EBC6-40F3-A526-8222F5E53A58}"/>
              </a:ext>
            </a:extLst>
          </p:cNvPr>
          <p:cNvSpPr txBox="1"/>
          <p:nvPr/>
        </p:nvSpPr>
        <p:spPr>
          <a:xfrm>
            <a:off x="6979895" y="2998113"/>
            <a:ext cx="52121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200" dirty="0">
                <a:solidFill>
                  <a:srgbClr val="000099"/>
                </a:solidFill>
              </a:rPr>
              <a:t>10. Proyecto Completo.</a:t>
            </a:r>
          </a:p>
          <a:p>
            <a:pPr marL="0" indent="0">
              <a:buNone/>
            </a:pPr>
            <a:r>
              <a:rPr lang="es-ES" sz="2200" dirty="0">
                <a:solidFill>
                  <a:srgbClr val="000099"/>
                </a:solidFill>
              </a:rPr>
              <a:t>11. Buscador.</a:t>
            </a:r>
          </a:p>
          <a:p>
            <a:pPr marL="0" indent="0">
              <a:buNone/>
            </a:pPr>
            <a:r>
              <a:rPr lang="es-ES" sz="2200" dirty="0">
                <a:solidFill>
                  <a:srgbClr val="000099"/>
                </a:solidFill>
              </a:rPr>
              <a:t>12. Subida de Archivos.</a:t>
            </a:r>
          </a:p>
          <a:p>
            <a:pPr marL="0" indent="0">
              <a:buNone/>
            </a:pPr>
            <a:r>
              <a:rPr lang="es-ES" sz="2200" dirty="0">
                <a:solidFill>
                  <a:srgbClr val="000099"/>
                </a:solidFill>
              </a:rPr>
              <a:t>13. Validaciones de Datos.</a:t>
            </a:r>
          </a:p>
          <a:p>
            <a:pPr marL="0" indent="0">
              <a:buNone/>
            </a:pPr>
            <a:r>
              <a:rPr lang="es-ES" sz="2200" dirty="0">
                <a:solidFill>
                  <a:srgbClr val="000099"/>
                </a:solidFill>
              </a:rPr>
              <a:t>14. Trabajo con </a:t>
            </a:r>
            <a:r>
              <a:rPr lang="es-ES" sz="2200" dirty="0" err="1">
                <a:solidFill>
                  <a:srgbClr val="000099"/>
                </a:solidFill>
              </a:rPr>
              <a:t>APIs</a:t>
            </a:r>
            <a:r>
              <a:rPr lang="es-ES" sz="2200" dirty="0">
                <a:solidFill>
                  <a:srgbClr val="000099"/>
                </a:solidFill>
              </a:rPr>
              <a:t> REST.</a:t>
            </a:r>
          </a:p>
          <a:p>
            <a:pPr marL="0" indent="0">
              <a:buNone/>
            </a:pPr>
            <a:r>
              <a:rPr lang="es-ES" sz="2200" dirty="0">
                <a:solidFill>
                  <a:srgbClr val="000099"/>
                </a:solidFill>
              </a:rPr>
              <a:t>15. Librerías Externas.</a:t>
            </a:r>
          </a:p>
        </p:txBody>
      </p:sp>
    </p:spTree>
    <p:extLst>
      <p:ext uri="{BB962C8B-B14F-4D97-AF65-F5344CB8AC3E}">
        <p14:creationId xmlns:p14="http://schemas.microsoft.com/office/powerpoint/2010/main" val="307572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De HTML y CSS a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r>
              <a:rPr lang="es-CO" b="1" dirty="0">
                <a:solidFill>
                  <a:srgbClr val="FF0066"/>
                </a:solidFill>
              </a:rPr>
              <a:t> (</a:t>
            </a:r>
            <a:r>
              <a:rPr lang="es-ES" b="1" dirty="0" err="1">
                <a:solidFill>
                  <a:srgbClr val="FF0066"/>
                </a:solidFill>
              </a:rPr>
              <a:t>Footer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A7E5B6-928C-4724-976D-C688498892A8}"/>
              </a:ext>
            </a:extLst>
          </p:cNvPr>
          <p:cNvSpPr txBox="1"/>
          <p:nvPr/>
        </p:nvSpPr>
        <p:spPr>
          <a:xfrm>
            <a:off x="0" y="169776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El archivo </a:t>
            </a:r>
            <a:r>
              <a:rPr lang="es-ES" b="1" dirty="0">
                <a:solidFill>
                  <a:srgbClr val="000099"/>
                </a:solidFill>
              </a:rPr>
              <a:t>App.js </a:t>
            </a:r>
            <a:r>
              <a:rPr lang="es-ES" dirty="0">
                <a:solidFill>
                  <a:srgbClr val="000099"/>
                </a:solidFill>
              </a:rPr>
              <a:t>lo dejamos de esta manera para que la maquetación quede de forma correcta.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F6687F-E8A1-4261-941A-DB509DAB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87" y="2041458"/>
            <a:ext cx="5091026" cy="47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4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¿Que es el Estado (</a:t>
            </a:r>
            <a:r>
              <a:rPr lang="es-CO" b="1" dirty="0" err="1">
                <a:solidFill>
                  <a:srgbClr val="FF0066"/>
                </a:solidFill>
              </a:rPr>
              <a:t>State</a:t>
            </a:r>
            <a:r>
              <a:rPr lang="es-CO" b="1" dirty="0">
                <a:solidFill>
                  <a:srgbClr val="FF0066"/>
                </a:solidFill>
              </a:rPr>
              <a:t>)? 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FDCE70-E81A-4827-8485-79812C884EBD}"/>
              </a:ext>
            </a:extLst>
          </p:cNvPr>
          <p:cNvSpPr txBox="1"/>
          <p:nvPr/>
        </p:nvSpPr>
        <p:spPr>
          <a:xfrm>
            <a:off x="7101876" y="1891059"/>
            <a:ext cx="50901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000099"/>
                </a:solidFill>
              </a:rPr>
              <a:t>El estado es la forma que tiene </a:t>
            </a:r>
            <a:r>
              <a:rPr lang="es-ES" dirty="0" err="1">
                <a:solidFill>
                  <a:srgbClr val="000099"/>
                </a:solidFill>
              </a:rPr>
              <a:t>React</a:t>
            </a:r>
            <a:r>
              <a:rPr lang="es-ES" dirty="0">
                <a:solidFill>
                  <a:srgbClr val="000099"/>
                </a:solidFill>
              </a:rPr>
              <a:t> para almacenar propiedades y datos que los componentes van a estar mostrando y que son completamente dinámicos de tal manera que cuando un dato en el estado cambie se vea reflejado directamente en la vista sin necesidad de recargar el navegador. 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D05AD9-F384-4615-B818-5B57B80C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9" y="1890944"/>
            <a:ext cx="7010348" cy="4651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56892DC-35AA-4425-A203-3C7BA35FA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95" y="4043464"/>
            <a:ext cx="5092825" cy="2780581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BF0325D-B567-4121-A7BE-3922BAE3B2E1}"/>
              </a:ext>
            </a:extLst>
          </p:cNvPr>
          <p:cNvSpPr/>
          <p:nvPr/>
        </p:nvSpPr>
        <p:spPr>
          <a:xfrm>
            <a:off x="7484002" y="5832629"/>
            <a:ext cx="790113" cy="27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4328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BC6836-C1CC-4F02-AC9E-E8D3CBD38F8A}"/>
              </a:ext>
            </a:extLst>
          </p:cNvPr>
          <p:cNvSpPr txBox="1">
            <a:spLocks/>
          </p:cNvSpPr>
          <p:nvPr/>
        </p:nvSpPr>
        <p:spPr>
          <a:xfrm>
            <a:off x="5530362" y="539307"/>
            <a:ext cx="4246685" cy="450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rgbClr val="FF0066"/>
                </a:solidFill>
              </a:rPr>
              <a:t>¿Que es el Estado (</a:t>
            </a:r>
            <a:r>
              <a:rPr lang="es-CO" b="1" dirty="0" err="1">
                <a:solidFill>
                  <a:srgbClr val="FF0066"/>
                </a:solidFill>
              </a:rPr>
              <a:t>State</a:t>
            </a:r>
            <a:r>
              <a:rPr lang="es-CO" b="1" dirty="0">
                <a:solidFill>
                  <a:srgbClr val="FF0066"/>
                </a:solidFill>
              </a:rPr>
              <a:t>)? 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CECE6F8-F8FA-49B3-BFF3-CA02F086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" y="1555920"/>
            <a:ext cx="5879039" cy="51774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46C661B-C360-4523-8D5C-612508D7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847" y="3790438"/>
            <a:ext cx="5092825" cy="2780581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284BB2D-4CD2-412F-A62F-BA4A0F53AAA2}"/>
              </a:ext>
            </a:extLst>
          </p:cNvPr>
          <p:cNvSpPr/>
          <p:nvPr/>
        </p:nvSpPr>
        <p:spPr>
          <a:xfrm>
            <a:off x="6390140" y="5695025"/>
            <a:ext cx="790113" cy="27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: doblada hacia arriba 13">
            <a:extLst>
              <a:ext uri="{FF2B5EF4-FFF2-40B4-BE49-F238E27FC236}">
                <a16:creationId xmlns:a16="http://schemas.microsoft.com/office/drawing/2014/main" id="{46EFF20A-759E-4DA2-B8AF-3591C8612B7A}"/>
              </a:ext>
            </a:extLst>
          </p:cNvPr>
          <p:cNvSpPr/>
          <p:nvPr/>
        </p:nvSpPr>
        <p:spPr>
          <a:xfrm rot="10800000" flipH="1">
            <a:off x="6032919" y="3234961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6139A13-5F71-4A91-86F7-7979FBE8464A}"/>
              </a:ext>
            </a:extLst>
          </p:cNvPr>
          <p:cNvSpPr txBox="1">
            <a:spLocks/>
          </p:cNvSpPr>
          <p:nvPr/>
        </p:nvSpPr>
        <p:spPr>
          <a:xfrm>
            <a:off x="153880" y="1183289"/>
            <a:ext cx="2188736" cy="450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rgbClr val="FF0066"/>
                </a:solidFill>
              </a:rPr>
              <a:t>Ejemplo:</a:t>
            </a:r>
            <a:endParaRPr lang="x-none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158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BC6836-C1CC-4F02-AC9E-E8D3CBD38F8A}"/>
              </a:ext>
            </a:extLst>
          </p:cNvPr>
          <p:cNvSpPr txBox="1">
            <a:spLocks/>
          </p:cNvSpPr>
          <p:nvPr/>
        </p:nvSpPr>
        <p:spPr>
          <a:xfrm>
            <a:off x="0" y="1195513"/>
            <a:ext cx="10515600" cy="450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rgbClr val="FF0066"/>
                </a:solidFill>
              </a:rPr>
              <a:t>¿Que es el </a:t>
            </a:r>
            <a:r>
              <a:rPr lang="es-CO" b="1" dirty="0" err="1">
                <a:solidFill>
                  <a:srgbClr val="FF0066"/>
                </a:solidFill>
              </a:rPr>
              <a:t>Prosp</a:t>
            </a:r>
            <a:r>
              <a:rPr lang="es-CO" b="1" dirty="0">
                <a:solidFill>
                  <a:srgbClr val="FF0066"/>
                </a:solidFill>
              </a:rPr>
              <a:t>? 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8C9DCE-E5DD-4E63-8D52-48B21C22C93A}"/>
              </a:ext>
            </a:extLst>
          </p:cNvPr>
          <p:cNvSpPr txBox="1"/>
          <p:nvPr/>
        </p:nvSpPr>
        <p:spPr>
          <a:xfrm>
            <a:off x="0" y="1645868"/>
            <a:ext cx="95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000099"/>
                </a:solidFill>
              </a:rPr>
              <a:t>Un componente es un </a:t>
            </a:r>
            <a:r>
              <a:rPr lang="es-ES" b="1" dirty="0">
                <a:solidFill>
                  <a:srgbClr val="000099"/>
                </a:solidFill>
              </a:rPr>
              <a:t>Objeto</a:t>
            </a:r>
            <a:r>
              <a:rPr lang="es-ES" dirty="0">
                <a:solidFill>
                  <a:srgbClr val="000099"/>
                </a:solidFill>
              </a:rPr>
              <a:t>, y se le pueden pasar propiedades o argumentos (</a:t>
            </a:r>
            <a:r>
              <a:rPr lang="es-ES" b="1" dirty="0" err="1">
                <a:solidFill>
                  <a:srgbClr val="000099"/>
                </a:solidFill>
              </a:rPr>
              <a:t>props</a:t>
            </a:r>
            <a:r>
              <a:rPr lang="es-ES" dirty="0">
                <a:solidFill>
                  <a:srgbClr val="000099"/>
                </a:solidFill>
              </a:rPr>
              <a:t>).</a:t>
            </a:r>
            <a:endParaRPr lang="es-CO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09352F-0E46-43DE-842D-0EEBC91834B8}"/>
              </a:ext>
            </a:extLst>
          </p:cNvPr>
          <p:cNvSpPr txBox="1">
            <a:spLocks/>
          </p:cNvSpPr>
          <p:nvPr/>
        </p:nvSpPr>
        <p:spPr>
          <a:xfrm>
            <a:off x="-74720" y="2015200"/>
            <a:ext cx="2188736" cy="450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rgbClr val="FF0066"/>
                </a:solidFill>
              </a:rPr>
              <a:t>Ejemplo: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8FA2A3-3963-4B97-AE94-020035AC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" y="2384532"/>
            <a:ext cx="3915508" cy="391550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22D6362-A21A-4F3F-9926-C0BEF9C4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86" y="2384532"/>
            <a:ext cx="5446377" cy="43152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33E4CB-9E24-4857-A4B2-CA0A6936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11" y="4861023"/>
            <a:ext cx="4235202" cy="19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41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09352F-0E46-43DE-842D-0EEBC91834B8}"/>
              </a:ext>
            </a:extLst>
          </p:cNvPr>
          <p:cNvSpPr txBox="1">
            <a:spLocks/>
          </p:cNvSpPr>
          <p:nvPr/>
        </p:nvSpPr>
        <p:spPr>
          <a:xfrm>
            <a:off x="-1" y="1186258"/>
            <a:ext cx="5362114" cy="450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rgbClr val="FF0066"/>
                </a:solidFill>
              </a:rPr>
              <a:t>1) Ejemplo Completo:</a:t>
            </a:r>
            <a:endParaRPr lang="x-none" sz="2800" b="1" dirty="0">
              <a:solidFill>
                <a:srgbClr val="FF0066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3D88079-616C-4A0E-BF4F-F5980D2D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51" y="1543774"/>
            <a:ext cx="8697350" cy="49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27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09352F-0E46-43DE-842D-0EEBC91834B8}"/>
              </a:ext>
            </a:extLst>
          </p:cNvPr>
          <p:cNvSpPr txBox="1">
            <a:spLocks/>
          </p:cNvSpPr>
          <p:nvPr/>
        </p:nvSpPr>
        <p:spPr>
          <a:xfrm>
            <a:off x="-1" y="1186258"/>
            <a:ext cx="5362114" cy="450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rgbClr val="FF0066"/>
                </a:solidFill>
              </a:rPr>
              <a:t>2) Ejemplo Completo:</a:t>
            </a:r>
            <a:endParaRPr lang="x-none" sz="2800" b="1" dirty="0">
              <a:solidFill>
                <a:srgbClr val="FF006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B38FB7-EA83-4148-9EF0-C986C1CF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31" y="1702773"/>
            <a:ext cx="4777100" cy="48732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0B94CE-226A-4E05-9B43-FB8AD5A2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94" y="1706953"/>
            <a:ext cx="5445940" cy="48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43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466068-55A1-4EBB-B36A-6E9055FF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Configuración de rutas (</a:t>
            </a:r>
            <a:r>
              <a:rPr lang="es-CO" b="1" dirty="0" err="1">
                <a:solidFill>
                  <a:srgbClr val="FF0066"/>
                </a:solidFill>
              </a:rPr>
              <a:t>Routing</a:t>
            </a:r>
            <a:r>
              <a:rPr lang="es-CO" b="1" dirty="0">
                <a:solidFill>
                  <a:srgbClr val="FF0066"/>
                </a:solidFill>
              </a:rPr>
              <a:t> – </a:t>
            </a:r>
            <a:r>
              <a:rPr lang="es-CO" b="1" dirty="0" err="1">
                <a:solidFill>
                  <a:srgbClr val="FF0066"/>
                </a:solidFill>
              </a:rPr>
              <a:t>React</a:t>
            </a:r>
            <a:r>
              <a:rPr lang="es-CO" b="1" dirty="0">
                <a:solidFill>
                  <a:srgbClr val="FF0066"/>
                </a:solidFill>
              </a:rPr>
              <a:t> </a:t>
            </a:r>
            <a:r>
              <a:rPr lang="es-CO" b="1" dirty="0" err="1">
                <a:solidFill>
                  <a:srgbClr val="FF0066"/>
                </a:solidFill>
              </a:rPr>
              <a:t>Router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73C78C-FD7E-4B6F-BEE9-095310CFE99C}"/>
              </a:ext>
            </a:extLst>
          </p:cNvPr>
          <p:cNvSpPr txBox="1"/>
          <p:nvPr/>
        </p:nvSpPr>
        <p:spPr>
          <a:xfrm>
            <a:off x="0" y="1793684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Instalamos la dependencia (</a:t>
            </a:r>
            <a:r>
              <a:rPr lang="es-ES" b="1" dirty="0" err="1">
                <a:solidFill>
                  <a:srgbClr val="000099"/>
                </a:solidFill>
              </a:rPr>
              <a:t>react</a:t>
            </a:r>
            <a:r>
              <a:rPr lang="es-ES" b="1" dirty="0">
                <a:solidFill>
                  <a:srgbClr val="000099"/>
                </a:solidFill>
              </a:rPr>
              <a:t>-</a:t>
            </a:r>
            <a:r>
              <a:rPr lang="es-ES" b="1" dirty="0" err="1">
                <a:solidFill>
                  <a:srgbClr val="000099"/>
                </a:solidFill>
              </a:rPr>
              <a:t>router</a:t>
            </a:r>
            <a:r>
              <a:rPr lang="es-ES" b="1" dirty="0">
                <a:solidFill>
                  <a:srgbClr val="000099"/>
                </a:solidFill>
              </a:rPr>
              <a:t>-dom</a:t>
            </a:r>
            <a:r>
              <a:rPr lang="es-ES" dirty="0">
                <a:solidFill>
                  <a:srgbClr val="000099"/>
                </a:solidFill>
              </a:rPr>
              <a:t>) de esta manera: </a:t>
            </a:r>
            <a:r>
              <a:rPr lang="es-CO" b="1" dirty="0" err="1">
                <a:solidFill>
                  <a:srgbClr val="000099"/>
                </a:solidFill>
              </a:rPr>
              <a:t>npm</a:t>
            </a:r>
            <a:r>
              <a:rPr lang="es-CO" b="1" dirty="0">
                <a:solidFill>
                  <a:srgbClr val="000099"/>
                </a:solidFill>
              </a:rPr>
              <a:t> i react-router-dom@5.3.0</a:t>
            </a:r>
            <a:endParaRPr lang="es-CO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8FB396-ECD8-4613-9F1F-5524A2CD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37" y="2154470"/>
            <a:ext cx="10311925" cy="42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64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466068-55A1-4EBB-B36A-6E9055FF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Configuración de rutas (</a:t>
            </a:r>
            <a:r>
              <a:rPr lang="es-CO" b="1" dirty="0" err="1">
                <a:solidFill>
                  <a:srgbClr val="FF0066"/>
                </a:solidFill>
              </a:rPr>
              <a:t>Routing</a:t>
            </a:r>
            <a:r>
              <a:rPr lang="es-CO" b="1" dirty="0">
                <a:solidFill>
                  <a:srgbClr val="FF0066"/>
                </a:solidFill>
              </a:rPr>
              <a:t> – </a:t>
            </a:r>
            <a:r>
              <a:rPr lang="es-CO" b="1" dirty="0" err="1">
                <a:solidFill>
                  <a:srgbClr val="FF0066"/>
                </a:solidFill>
              </a:rPr>
              <a:t>React</a:t>
            </a:r>
            <a:r>
              <a:rPr lang="es-CO" b="1" dirty="0">
                <a:solidFill>
                  <a:srgbClr val="FF0066"/>
                </a:solidFill>
              </a:rPr>
              <a:t> </a:t>
            </a:r>
            <a:r>
              <a:rPr lang="es-CO" b="1" dirty="0" err="1">
                <a:solidFill>
                  <a:srgbClr val="FF0066"/>
                </a:solidFill>
              </a:rPr>
              <a:t>Router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73C78C-FD7E-4B6F-BEE9-095310CFE99C}"/>
              </a:ext>
            </a:extLst>
          </p:cNvPr>
          <p:cNvSpPr txBox="1"/>
          <p:nvPr/>
        </p:nvSpPr>
        <p:spPr>
          <a:xfrm>
            <a:off x="0" y="1743342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Instalamos la dependencia (</a:t>
            </a:r>
            <a:r>
              <a:rPr lang="es-ES" b="1" dirty="0" err="1">
                <a:solidFill>
                  <a:srgbClr val="000099"/>
                </a:solidFill>
              </a:rPr>
              <a:t>react</a:t>
            </a:r>
            <a:r>
              <a:rPr lang="es-ES" b="1" dirty="0">
                <a:solidFill>
                  <a:srgbClr val="000099"/>
                </a:solidFill>
              </a:rPr>
              <a:t>-</a:t>
            </a:r>
            <a:r>
              <a:rPr lang="es-ES" b="1" dirty="0" err="1">
                <a:solidFill>
                  <a:srgbClr val="000099"/>
                </a:solidFill>
              </a:rPr>
              <a:t>router</a:t>
            </a:r>
            <a:r>
              <a:rPr lang="es-ES" b="1" dirty="0">
                <a:solidFill>
                  <a:srgbClr val="000099"/>
                </a:solidFill>
              </a:rPr>
              <a:t>-dom</a:t>
            </a:r>
            <a:r>
              <a:rPr lang="es-ES" dirty="0">
                <a:solidFill>
                  <a:srgbClr val="000099"/>
                </a:solidFill>
              </a:rPr>
              <a:t>) de esta manera:  </a:t>
            </a:r>
            <a:r>
              <a:rPr lang="es-CO" b="1" dirty="0" err="1">
                <a:solidFill>
                  <a:srgbClr val="000099"/>
                </a:solidFill>
              </a:rPr>
              <a:t>npm</a:t>
            </a:r>
            <a:r>
              <a:rPr lang="es-CO" b="1" dirty="0">
                <a:solidFill>
                  <a:srgbClr val="000099"/>
                </a:solidFill>
              </a:rPr>
              <a:t> i react-router-dom@5.3.0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BB75EA-D744-4B32-9CAC-84454240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2" y="2271880"/>
            <a:ext cx="11978355" cy="30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19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466068-55A1-4EBB-B36A-6E9055FF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Configuración de rutas (</a:t>
            </a:r>
            <a:r>
              <a:rPr lang="es-CO" b="1" dirty="0" err="1">
                <a:solidFill>
                  <a:srgbClr val="FF0066"/>
                </a:solidFill>
              </a:rPr>
              <a:t>Routing</a:t>
            </a:r>
            <a:r>
              <a:rPr lang="es-CO" b="1" dirty="0">
                <a:solidFill>
                  <a:srgbClr val="FF0066"/>
                </a:solidFill>
              </a:rPr>
              <a:t> – </a:t>
            </a:r>
            <a:r>
              <a:rPr lang="es-CO" b="1" dirty="0" err="1">
                <a:solidFill>
                  <a:srgbClr val="FF0066"/>
                </a:solidFill>
              </a:rPr>
              <a:t>React</a:t>
            </a:r>
            <a:r>
              <a:rPr lang="es-CO" b="1" dirty="0">
                <a:solidFill>
                  <a:srgbClr val="FF0066"/>
                </a:solidFill>
              </a:rPr>
              <a:t> </a:t>
            </a:r>
            <a:r>
              <a:rPr lang="es-CO" b="1" dirty="0" err="1">
                <a:solidFill>
                  <a:srgbClr val="FF0066"/>
                </a:solidFill>
              </a:rPr>
              <a:t>Router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0B7AE4-DC9A-4BD7-A044-57538BB4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" y="2021594"/>
            <a:ext cx="5442793" cy="45073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7D0FA4-8D0B-48F6-9644-5FEFEC45E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50" y="2021594"/>
            <a:ext cx="4012250" cy="44848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8F99C99-9BF6-4DD7-AC55-15A74C728276}"/>
              </a:ext>
            </a:extLst>
          </p:cNvPr>
          <p:cNvSpPr txBox="1"/>
          <p:nvPr/>
        </p:nvSpPr>
        <p:spPr>
          <a:xfrm>
            <a:off x="0" y="166080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archivo </a:t>
            </a:r>
            <a:r>
              <a:rPr lang="es-ES" b="1" dirty="0">
                <a:solidFill>
                  <a:srgbClr val="000099"/>
                </a:solidFill>
              </a:rPr>
              <a:t>Router.js</a:t>
            </a:r>
            <a:r>
              <a:rPr lang="es-ES" dirty="0">
                <a:solidFill>
                  <a:srgbClr val="000099"/>
                </a:solidFill>
              </a:rPr>
              <a:t> a nivel de </a:t>
            </a:r>
            <a:r>
              <a:rPr lang="es-ES" b="1" dirty="0">
                <a:solidFill>
                  <a:srgbClr val="000099"/>
                </a:solidFill>
              </a:rPr>
              <a:t>App.js </a:t>
            </a:r>
            <a:r>
              <a:rPr lang="es-ES" dirty="0">
                <a:solidFill>
                  <a:srgbClr val="000099"/>
                </a:solidFill>
              </a:rPr>
              <a:t>con este código además configuramos App con las rutas definidas.</a:t>
            </a:r>
            <a:endParaRPr lang="es-CO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95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466068-55A1-4EBB-B36A-6E9055FF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Parámetros en la URL y Ruta sin Componente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550953-CF47-4182-8572-E6123DF5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7" y="1905715"/>
            <a:ext cx="5768667" cy="42472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DD69C1-099F-4FC6-AC7A-DA05216F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05714"/>
            <a:ext cx="5716776" cy="42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0C29-B706-FC4E-8CE1-0708E3F9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97" y="868134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rgbClr val="FF0066"/>
                </a:solidFill>
              </a:rPr>
              <a:t>¿Que es </a:t>
            </a:r>
            <a:r>
              <a:rPr lang="es-ES" b="1" dirty="0" err="1">
                <a:solidFill>
                  <a:srgbClr val="FF0066"/>
                </a:solidFill>
              </a:rPr>
              <a:t>React</a:t>
            </a:r>
            <a:r>
              <a:rPr lang="es-ES" b="1" dirty="0">
                <a:solidFill>
                  <a:srgbClr val="FF0066"/>
                </a:solidFill>
              </a:rPr>
              <a:t> JS?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6B80E0-B07C-4DC3-8C77-B6BE343FF9B4}"/>
              </a:ext>
            </a:extLst>
          </p:cNvPr>
          <p:cNvSpPr txBox="1"/>
          <p:nvPr/>
        </p:nvSpPr>
        <p:spPr>
          <a:xfrm>
            <a:off x="221596" y="1971379"/>
            <a:ext cx="11970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000099"/>
                </a:solidFill>
              </a:rPr>
              <a:t>Es una librería o un marco de trabajo (</a:t>
            </a:r>
            <a:r>
              <a:rPr lang="es-ES" sz="1800" dirty="0" err="1">
                <a:solidFill>
                  <a:srgbClr val="000099"/>
                </a:solidFill>
              </a:rPr>
              <a:t>FrameWorks</a:t>
            </a:r>
            <a:r>
              <a:rPr lang="es-ES" sz="1800" dirty="0">
                <a:solidFill>
                  <a:srgbClr val="000099"/>
                </a:solidFill>
              </a:rPr>
              <a:t>) SPA desarrollado por Facebook, y que nos permitirá desarrollar aplicaciones WEB de este tipo (SPA), o interfaces de usuarios completamente dinámicas de la parte del </a:t>
            </a:r>
            <a:r>
              <a:rPr lang="es-ES" sz="1800" b="1" dirty="0" err="1">
                <a:solidFill>
                  <a:srgbClr val="000099"/>
                </a:solidFill>
              </a:rPr>
              <a:t>Frontend</a:t>
            </a:r>
            <a:r>
              <a:rPr lang="es-ES" sz="1800" dirty="0">
                <a:solidFill>
                  <a:srgbClr val="000099"/>
                </a:solidFill>
              </a:rPr>
              <a:t>.</a:t>
            </a:r>
          </a:p>
          <a:p>
            <a:endParaRPr lang="es-ES" dirty="0">
              <a:solidFill>
                <a:srgbClr val="000099"/>
              </a:solidFill>
            </a:endParaRPr>
          </a:p>
          <a:p>
            <a:r>
              <a:rPr lang="es-ES" dirty="0">
                <a:solidFill>
                  <a:srgbClr val="000099"/>
                </a:solidFill>
              </a:rPr>
              <a:t>Y es uno de los </a:t>
            </a:r>
            <a:r>
              <a:rPr lang="es-ES" dirty="0" err="1">
                <a:solidFill>
                  <a:srgbClr val="000099"/>
                </a:solidFill>
              </a:rPr>
              <a:t>FrameWorks</a:t>
            </a:r>
            <a:r>
              <a:rPr lang="es-ES" dirty="0">
                <a:solidFill>
                  <a:srgbClr val="000099"/>
                </a:solidFill>
              </a:rPr>
              <a:t> mas populares actualmente.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960A21-49D8-4089-9729-BE703001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34" y="3296942"/>
            <a:ext cx="3438525" cy="34575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3D4496-DB09-464B-B4B1-ADFEAE9336E2}"/>
              </a:ext>
            </a:extLst>
          </p:cNvPr>
          <p:cNvSpPr txBox="1"/>
          <p:nvPr/>
        </p:nvSpPr>
        <p:spPr>
          <a:xfrm>
            <a:off x="221597" y="3296942"/>
            <a:ext cx="32795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Manrope"/>
              </a:rPr>
              <a:t>React.js es una librería para crear interfaces web, con ella están construidas las dos redes sociales más grandes: Facebook e Instagram. Hoy prenderás de forma clara y sencilla como funciona.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27953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466068-55A1-4EBB-B36A-6E9055FF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Menú de navegación con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974389-A4B7-4996-AC61-9F92584E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84" y="1781506"/>
            <a:ext cx="4959546" cy="4675744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372DE93-F1F7-49EF-8710-427EEC529152}"/>
              </a:ext>
            </a:extLst>
          </p:cNvPr>
          <p:cNvSpPr/>
          <p:nvPr/>
        </p:nvSpPr>
        <p:spPr>
          <a:xfrm rot="10800000">
            <a:off x="3700329" y="2712998"/>
            <a:ext cx="948584" cy="350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5E30FA3-C143-43E2-9E85-44DE68928220}"/>
              </a:ext>
            </a:extLst>
          </p:cNvPr>
          <p:cNvSpPr/>
          <p:nvPr/>
        </p:nvSpPr>
        <p:spPr>
          <a:xfrm>
            <a:off x="1468454" y="5103539"/>
            <a:ext cx="948584" cy="350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F186AE51-C0C1-4983-960D-B3EB0A568B0E}"/>
              </a:ext>
            </a:extLst>
          </p:cNvPr>
          <p:cNvSpPr/>
          <p:nvPr/>
        </p:nvSpPr>
        <p:spPr>
          <a:xfrm>
            <a:off x="2417038" y="4492513"/>
            <a:ext cx="299103" cy="16151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AFFAE0-92C9-40B0-BCD3-2272A6001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88" y="1781506"/>
            <a:ext cx="4714174" cy="326478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0528065-2783-42A0-AE53-CFA66F837B66}"/>
              </a:ext>
            </a:extLst>
          </p:cNvPr>
          <p:cNvSpPr txBox="1"/>
          <p:nvPr/>
        </p:nvSpPr>
        <p:spPr>
          <a:xfrm>
            <a:off x="6147888" y="5152823"/>
            <a:ext cx="47141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000099"/>
                </a:solidFill>
              </a:rPr>
              <a:t>El componente </a:t>
            </a:r>
            <a:r>
              <a:rPr lang="es-ES" b="1" dirty="0">
                <a:solidFill>
                  <a:srgbClr val="000099"/>
                </a:solidFill>
              </a:rPr>
              <a:t>Router.js </a:t>
            </a:r>
            <a:r>
              <a:rPr lang="es-ES" dirty="0">
                <a:solidFill>
                  <a:srgbClr val="000099"/>
                </a:solidFill>
              </a:rPr>
              <a:t>lo configuramos como lo muestro en la siguiente presentación para que nuestra vista no sufra modificaciones.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590600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466068-55A1-4EBB-B36A-6E9055FF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Menú de navegación con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465E7A-93EA-47E8-BD5B-257EF33CFBB0}"/>
              </a:ext>
            </a:extLst>
          </p:cNvPr>
          <p:cNvSpPr txBox="1"/>
          <p:nvPr/>
        </p:nvSpPr>
        <p:spPr>
          <a:xfrm>
            <a:off x="0" y="18541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1) Importamos los componentes en </a:t>
            </a:r>
            <a:r>
              <a:rPr lang="es-ES" b="1" dirty="0" err="1">
                <a:solidFill>
                  <a:srgbClr val="000099"/>
                </a:solidFill>
              </a:rPr>
              <a:t>Router</a:t>
            </a:r>
            <a:r>
              <a:rPr lang="es-ES" dirty="0">
                <a:solidFill>
                  <a:srgbClr val="000099"/>
                </a:solidFill>
              </a:rPr>
              <a:t>.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3FDA65-5D0C-4027-9D29-D920F6AA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75" y="2223477"/>
            <a:ext cx="7861419" cy="40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7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466068-55A1-4EBB-B36A-6E9055FF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Menú de navegación con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465E7A-93EA-47E8-BD5B-257EF33CFBB0}"/>
              </a:ext>
            </a:extLst>
          </p:cNvPr>
          <p:cNvSpPr txBox="1"/>
          <p:nvPr/>
        </p:nvSpPr>
        <p:spPr>
          <a:xfrm>
            <a:off x="324741" y="1791161"/>
            <a:ext cx="3811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000099"/>
                </a:solidFill>
              </a:rPr>
              <a:t>2) Armamos la vista de nuestra aplicaciones dentro del método render del </a:t>
            </a:r>
            <a:r>
              <a:rPr lang="es-ES" b="1" dirty="0" err="1">
                <a:solidFill>
                  <a:srgbClr val="000099"/>
                </a:solidFill>
              </a:rPr>
              <a:t>Router</a:t>
            </a:r>
            <a:r>
              <a:rPr lang="es-ES" dirty="0">
                <a:solidFill>
                  <a:srgbClr val="000099"/>
                </a:solidFill>
              </a:rPr>
              <a:t>. 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A5711E-3D71-4570-8E5D-27B6C145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47" y="1791161"/>
            <a:ext cx="5888053" cy="50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98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B1F3D1-66DC-43D8-A03F-9FC9D41F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Formularios con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E798B-7996-4055-B2EE-C8AB36DD3563}"/>
              </a:ext>
            </a:extLst>
          </p:cNvPr>
          <p:cNvSpPr txBox="1"/>
          <p:nvPr/>
        </p:nvSpPr>
        <p:spPr>
          <a:xfrm>
            <a:off x="0" y="166948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>
                <a:solidFill>
                  <a:srgbClr val="000099"/>
                </a:solidFill>
              </a:rPr>
              <a:t>Formulario</a:t>
            </a:r>
            <a:r>
              <a:rPr lang="es-ES" dirty="0">
                <a:solidFill>
                  <a:srgbClr val="000099"/>
                </a:solidFill>
              </a:rPr>
              <a:t>. 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2948EF3-D919-41B2-8538-B5059D05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26" y="1969546"/>
            <a:ext cx="4785645" cy="45165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1F55E22-78BC-4576-ADA9-E76CE9D8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804" y="1969546"/>
            <a:ext cx="6059532" cy="367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93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B1F3D1-66DC-43D8-A03F-9FC9D41F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Formularios con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E798B-7996-4055-B2EE-C8AB36DD3563}"/>
              </a:ext>
            </a:extLst>
          </p:cNvPr>
          <p:cNvSpPr txBox="1"/>
          <p:nvPr/>
        </p:nvSpPr>
        <p:spPr>
          <a:xfrm>
            <a:off x="0" y="166948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>
                <a:solidFill>
                  <a:srgbClr val="000099"/>
                </a:solidFill>
              </a:rPr>
              <a:t>Formulario</a:t>
            </a:r>
            <a:r>
              <a:rPr lang="es-ES" dirty="0">
                <a:solidFill>
                  <a:srgbClr val="000099"/>
                </a:solidFill>
              </a:rPr>
              <a:t>. 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78314D-993A-4087-B3B3-988DAFAD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359" y="1980217"/>
            <a:ext cx="8440396" cy="45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40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1FD58A-BE6D-4842-80BF-18FD59A5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Formularios con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r>
              <a:rPr lang="es-CO" b="1" dirty="0">
                <a:solidFill>
                  <a:srgbClr val="FF0066"/>
                </a:solidFill>
              </a:rPr>
              <a:t> (Recibir datos)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A9E047-8856-413C-B1D4-788F39728928}"/>
              </a:ext>
            </a:extLst>
          </p:cNvPr>
          <p:cNvSpPr txBox="1"/>
          <p:nvPr/>
        </p:nvSpPr>
        <p:spPr>
          <a:xfrm>
            <a:off x="0" y="166948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Obteniendo los datos del </a:t>
            </a:r>
            <a:r>
              <a:rPr lang="es-ES" b="1" dirty="0">
                <a:solidFill>
                  <a:srgbClr val="000099"/>
                </a:solidFill>
              </a:rPr>
              <a:t>Formulario</a:t>
            </a:r>
            <a:r>
              <a:rPr lang="es-ES" dirty="0">
                <a:solidFill>
                  <a:srgbClr val="000099"/>
                </a:solidFill>
              </a:rPr>
              <a:t>. 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AAF18EA-7C3D-4E7E-827F-B8FCDFEA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7" y="2038812"/>
            <a:ext cx="5388458" cy="44645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A065AFF-8749-4F6E-B2D9-FF3A0399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8812"/>
            <a:ext cx="5371980" cy="46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11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1FD58A-BE6D-4842-80BF-18FD59A5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Formularios con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r>
              <a:rPr lang="es-CO" b="1" dirty="0">
                <a:solidFill>
                  <a:srgbClr val="FF0066"/>
                </a:solidFill>
              </a:rPr>
              <a:t> (Ejemplo)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F6241B3-2576-41C7-8E58-02BFE4A3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7" y="1820254"/>
            <a:ext cx="4013087" cy="476428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29C2313-8BCE-47E5-B5BA-E77D5F64BC1E}"/>
              </a:ext>
            </a:extLst>
          </p:cNvPr>
          <p:cNvSpPr txBox="1"/>
          <p:nvPr/>
        </p:nvSpPr>
        <p:spPr>
          <a:xfrm>
            <a:off x="76913" y="1743342"/>
            <a:ext cx="256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1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896DD3-C933-424D-8627-E5B6FBB3275B}"/>
              </a:ext>
            </a:extLst>
          </p:cNvPr>
          <p:cNvSpPr txBox="1"/>
          <p:nvPr/>
        </p:nvSpPr>
        <p:spPr>
          <a:xfrm>
            <a:off x="4690218" y="1745205"/>
            <a:ext cx="256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2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960308E-ABBE-4797-94BC-916005E55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115" y="1820254"/>
            <a:ext cx="7055382" cy="47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1FD58A-BE6D-4842-80BF-18FD59A5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Formularios con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r>
              <a:rPr lang="es-CO" b="1" dirty="0">
                <a:solidFill>
                  <a:srgbClr val="FF0066"/>
                </a:solidFill>
              </a:rPr>
              <a:t> (Ejemplo)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66BF78-2898-439D-B188-A20495FC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49150"/>
            <a:ext cx="9448800" cy="46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17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1FD58A-BE6D-4842-80BF-18FD59A5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D2DAEC-B076-4584-9909-509F8A574212}"/>
              </a:ext>
            </a:extLst>
          </p:cNvPr>
          <p:cNvSpPr txBox="1"/>
          <p:nvPr/>
        </p:nvSpPr>
        <p:spPr>
          <a:xfrm>
            <a:off x="0" y="174241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Debes arrancar MongoDB y el API REST con </a:t>
            </a:r>
            <a:r>
              <a:rPr lang="es-ES" dirty="0" err="1">
                <a:solidFill>
                  <a:srgbClr val="000099"/>
                </a:solidFill>
              </a:rPr>
              <a:t>Node</a:t>
            </a:r>
            <a:r>
              <a:rPr lang="es-ES" dirty="0">
                <a:solidFill>
                  <a:srgbClr val="000099"/>
                </a:solidFill>
              </a:rPr>
              <a:t>, vamos a trabajar con una librería llamada </a:t>
            </a:r>
            <a:r>
              <a:rPr lang="es-ES" b="1" dirty="0" err="1">
                <a:solidFill>
                  <a:srgbClr val="000099"/>
                </a:solidFill>
              </a:rPr>
              <a:t>axios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en </a:t>
            </a:r>
            <a:r>
              <a:rPr lang="es-ES" dirty="0" err="1">
                <a:solidFill>
                  <a:srgbClr val="000099"/>
                </a:solidFill>
              </a:rPr>
              <a:t>ReactJC</a:t>
            </a:r>
            <a:endParaRPr lang="es-ES" dirty="0">
              <a:solidFill>
                <a:srgbClr val="000099"/>
              </a:solidFill>
            </a:endParaRPr>
          </a:p>
          <a:p>
            <a:r>
              <a:rPr lang="es-ES" dirty="0" err="1">
                <a:solidFill>
                  <a:srgbClr val="000099"/>
                </a:solidFill>
              </a:rPr>
              <a:t>npm</a:t>
            </a:r>
            <a:r>
              <a:rPr lang="es-ES" dirty="0">
                <a:solidFill>
                  <a:srgbClr val="000099"/>
                </a:solidFill>
              </a:rPr>
              <a:t> </a:t>
            </a:r>
            <a:r>
              <a:rPr lang="es-ES" dirty="0" err="1">
                <a:solidFill>
                  <a:srgbClr val="000099"/>
                </a:solidFill>
              </a:rPr>
              <a:t>install</a:t>
            </a:r>
            <a:r>
              <a:rPr lang="es-ES" dirty="0">
                <a:solidFill>
                  <a:srgbClr val="000099"/>
                </a:solidFill>
              </a:rPr>
              <a:t> --</a:t>
            </a:r>
            <a:r>
              <a:rPr lang="es-ES" dirty="0" err="1">
                <a:solidFill>
                  <a:srgbClr val="000099"/>
                </a:solidFill>
              </a:rPr>
              <a:t>save</a:t>
            </a:r>
            <a:r>
              <a:rPr lang="es-ES" dirty="0">
                <a:solidFill>
                  <a:srgbClr val="000099"/>
                </a:solidFill>
              </a:rPr>
              <a:t> </a:t>
            </a:r>
            <a:r>
              <a:rPr lang="es-ES" dirty="0" err="1">
                <a:solidFill>
                  <a:srgbClr val="000099"/>
                </a:solidFill>
              </a:rPr>
              <a:t>axios</a:t>
            </a:r>
            <a:endParaRPr lang="es-CO" dirty="0">
              <a:solidFill>
                <a:srgbClr val="000099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5D5882-A2B7-49DD-8A04-C33A98DE5ED8}"/>
              </a:ext>
            </a:extLst>
          </p:cNvPr>
          <p:cNvSpPr txBox="1"/>
          <p:nvPr/>
        </p:nvSpPr>
        <p:spPr>
          <a:xfrm>
            <a:off x="3708875" y="6488668"/>
            <a:ext cx="620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https://axios-http.com/docs/intro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056F83-EFCD-4337-904E-8DBD5A73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4" y="2432073"/>
            <a:ext cx="11374452" cy="11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5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1FD58A-BE6D-4842-80BF-18FD59A5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(Ejemplo)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5D5882-A2B7-49DD-8A04-C33A98DE5ED8}"/>
              </a:ext>
            </a:extLst>
          </p:cNvPr>
          <p:cNvSpPr txBox="1"/>
          <p:nvPr/>
        </p:nvSpPr>
        <p:spPr>
          <a:xfrm>
            <a:off x="3708875" y="6488668"/>
            <a:ext cx="620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https://axios-http.com/docs/intro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705A43-D548-4765-BD55-FA7F8BA4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3" y="1778854"/>
            <a:ext cx="5121053" cy="47918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72BD345-B82B-4C9D-99EB-648194B5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304" y="2925575"/>
            <a:ext cx="6478084" cy="3319316"/>
          </a:xfrm>
          <a:prstGeom prst="rect">
            <a:avLst/>
          </a:prstGeom>
        </p:spPr>
      </p:pic>
      <p:sp>
        <p:nvSpPr>
          <p:cNvPr id="12" name="Flecha: doblada 11">
            <a:extLst>
              <a:ext uri="{FF2B5EF4-FFF2-40B4-BE49-F238E27FC236}">
                <a16:creationId xmlns:a16="http://schemas.microsoft.com/office/drawing/2014/main" id="{C343302A-D7CD-45BD-865D-73ED750DEF65}"/>
              </a:ext>
            </a:extLst>
          </p:cNvPr>
          <p:cNvSpPr/>
          <p:nvPr/>
        </p:nvSpPr>
        <p:spPr>
          <a:xfrm rot="5400000">
            <a:off x="5425527" y="2112126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ECC0A6BB-42A8-4013-B3AD-47059568532F}"/>
              </a:ext>
            </a:extLst>
          </p:cNvPr>
          <p:cNvSpPr/>
          <p:nvPr/>
        </p:nvSpPr>
        <p:spPr>
          <a:xfrm rot="10800000">
            <a:off x="2280922" y="2546467"/>
            <a:ext cx="717847" cy="299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D692AA8F-8AB9-4405-8583-0E54359F82C9}"/>
              </a:ext>
            </a:extLst>
          </p:cNvPr>
          <p:cNvSpPr/>
          <p:nvPr/>
        </p:nvSpPr>
        <p:spPr>
          <a:xfrm rot="10800000">
            <a:off x="3587004" y="3348348"/>
            <a:ext cx="717847" cy="299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EC00F7-CE83-46D7-BD33-5F09F8F7FFD0}"/>
              </a:ext>
            </a:extLst>
          </p:cNvPr>
          <p:cNvSpPr txBox="1"/>
          <p:nvPr/>
        </p:nvSpPr>
        <p:spPr>
          <a:xfrm>
            <a:off x="6580263" y="2312466"/>
            <a:ext cx="488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Importamos la librería </a:t>
            </a:r>
            <a:r>
              <a:rPr lang="es-ES" dirty="0" err="1">
                <a:solidFill>
                  <a:srgbClr val="000099"/>
                </a:solidFill>
              </a:rPr>
              <a:t>axios</a:t>
            </a:r>
            <a:r>
              <a:rPr lang="es-ES" dirty="0">
                <a:solidFill>
                  <a:srgbClr val="000099"/>
                </a:solidFill>
              </a:rPr>
              <a:t> en Blog.js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413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DAEF44-F90D-42B5-8246-E7A9D4A9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FF0066"/>
                </a:solidFill>
              </a:rPr>
              <a:t>Instalación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CC702E-403C-4FD5-B6E3-D139CF5384FE}"/>
              </a:ext>
            </a:extLst>
          </p:cNvPr>
          <p:cNvSpPr txBox="1"/>
          <p:nvPr/>
        </p:nvSpPr>
        <p:spPr>
          <a:xfrm>
            <a:off x="0" y="1787275"/>
            <a:ext cx="620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0099"/>
                </a:solidFill>
              </a:rPr>
              <a:t>Ejecutamos el comando: </a:t>
            </a:r>
            <a:r>
              <a:rPr lang="es-CO" b="1" dirty="0" err="1">
                <a:solidFill>
                  <a:srgbClr val="000099"/>
                </a:solidFill>
              </a:rPr>
              <a:t>npx</a:t>
            </a:r>
            <a:r>
              <a:rPr lang="es-CO" b="1" dirty="0">
                <a:solidFill>
                  <a:srgbClr val="000099"/>
                </a:solidFill>
              </a:rPr>
              <a:t> </a:t>
            </a:r>
            <a:r>
              <a:rPr lang="es-CO" b="1" dirty="0" err="1">
                <a:solidFill>
                  <a:srgbClr val="000099"/>
                </a:solidFill>
              </a:rPr>
              <a:t>create</a:t>
            </a:r>
            <a:r>
              <a:rPr lang="es-CO" b="1" dirty="0">
                <a:solidFill>
                  <a:srgbClr val="000099"/>
                </a:solidFill>
              </a:rPr>
              <a:t>-</a:t>
            </a:r>
            <a:r>
              <a:rPr lang="es-CO" b="1" dirty="0" err="1">
                <a:solidFill>
                  <a:srgbClr val="000099"/>
                </a:solidFill>
              </a:rPr>
              <a:t>react</a:t>
            </a:r>
            <a:r>
              <a:rPr lang="es-CO" b="1" dirty="0">
                <a:solidFill>
                  <a:srgbClr val="000099"/>
                </a:solidFill>
              </a:rPr>
              <a:t>-app </a:t>
            </a:r>
            <a:r>
              <a:rPr lang="es-CO" b="1" dirty="0" err="1">
                <a:solidFill>
                  <a:srgbClr val="000099"/>
                </a:solidFill>
              </a:rPr>
              <a:t>mtic</a:t>
            </a:r>
            <a:r>
              <a:rPr lang="es-CO" b="1" dirty="0">
                <a:solidFill>
                  <a:srgbClr val="000099"/>
                </a:solidFill>
              </a:rPr>
              <a:t>-app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D4C9358F-2BD6-4416-99B9-6241889B6A6A}"/>
              </a:ext>
            </a:extLst>
          </p:cNvPr>
          <p:cNvSpPr/>
          <p:nvPr/>
        </p:nvSpPr>
        <p:spPr>
          <a:xfrm rot="16200000">
            <a:off x="3300815" y="1322459"/>
            <a:ext cx="179461" cy="19356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9179FFEA-E14C-426D-B860-AFE4553A3FFE}"/>
              </a:ext>
            </a:extLst>
          </p:cNvPr>
          <p:cNvSpPr/>
          <p:nvPr/>
        </p:nvSpPr>
        <p:spPr>
          <a:xfrm rot="16200000">
            <a:off x="4768556" y="1891467"/>
            <a:ext cx="186583" cy="8047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A218E2-54F7-4A74-8D55-1DF41A101522}"/>
              </a:ext>
            </a:extLst>
          </p:cNvPr>
          <p:cNvSpPr txBox="1"/>
          <p:nvPr/>
        </p:nvSpPr>
        <p:spPr>
          <a:xfrm>
            <a:off x="3102123" y="2404742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/>
              <a:t>Comando</a:t>
            </a:r>
            <a:endParaRPr lang="es-CO" sz="8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5E5DD7-F30E-4C37-9847-FAAF20FDBBBE}"/>
              </a:ext>
            </a:extLst>
          </p:cNvPr>
          <p:cNvSpPr txBox="1"/>
          <p:nvPr/>
        </p:nvSpPr>
        <p:spPr>
          <a:xfrm>
            <a:off x="4505672" y="2395766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/>
              <a:t>Nombre de </a:t>
            </a:r>
          </a:p>
          <a:p>
            <a:r>
              <a:rPr lang="es-ES" sz="800" b="1" dirty="0"/>
              <a:t>La aplicación.</a:t>
            </a:r>
            <a:endParaRPr lang="es-CO" sz="800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6D42F07-D4A0-4320-8410-7CFAE75C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0" y="2874660"/>
            <a:ext cx="11237720" cy="29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74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1FD58A-BE6D-4842-80BF-18FD59A5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(Ejemplo)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EC00F7-CE83-46D7-BD33-5F09F8F7FFD0}"/>
              </a:ext>
            </a:extLst>
          </p:cNvPr>
          <p:cNvSpPr txBox="1"/>
          <p:nvPr/>
        </p:nvSpPr>
        <p:spPr>
          <a:xfrm>
            <a:off x="0" y="1791172"/>
            <a:ext cx="488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Visualizamos los datos en el </a:t>
            </a:r>
            <a:r>
              <a:rPr lang="es-ES" dirty="0" err="1">
                <a:solidFill>
                  <a:srgbClr val="000099"/>
                </a:solidFill>
              </a:rPr>
              <a:t>Frontend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654522-FD44-490D-8666-B3B08A5A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28" y="2273181"/>
            <a:ext cx="3803975" cy="428413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419A2AC-98CE-4A3E-AD03-6352C31765B9}"/>
              </a:ext>
            </a:extLst>
          </p:cNvPr>
          <p:cNvSpPr txBox="1"/>
          <p:nvPr/>
        </p:nvSpPr>
        <p:spPr>
          <a:xfrm>
            <a:off x="239283" y="2273181"/>
            <a:ext cx="256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1</a:t>
            </a:r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843DB96-B80C-4221-A9EA-2F78FF2CFF5A}"/>
              </a:ext>
            </a:extLst>
          </p:cNvPr>
          <p:cNvSpPr txBox="1"/>
          <p:nvPr/>
        </p:nvSpPr>
        <p:spPr>
          <a:xfrm>
            <a:off x="4537205" y="2273181"/>
            <a:ext cx="256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B289AD-9DF7-4049-8A19-04DD255C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223" y="2273181"/>
            <a:ext cx="6974051" cy="42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7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1FD58A-BE6D-4842-80BF-18FD59A5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(Ejemplo)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EC00F7-CE83-46D7-BD33-5F09F8F7FFD0}"/>
              </a:ext>
            </a:extLst>
          </p:cNvPr>
          <p:cNvSpPr txBox="1"/>
          <p:nvPr/>
        </p:nvSpPr>
        <p:spPr>
          <a:xfrm>
            <a:off x="0" y="1791172"/>
            <a:ext cx="488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Visualizamos los datos en el </a:t>
            </a:r>
            <a:r>
              <a:rPr lang="es-ES" dirty="0" err="1">
                <a:solidFill>
                  <a:srgbClr val="000099"/>
                </a:solidFill>
              </a:rPr>
              <a:t>Frontend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419A2AC-98CE-4A3E-AD03-6352C31765B9}"/>
              </a:ext>
            </a:extLst>
          </p:cNvPr>
          <p:cNvSpPr txBox="1"/>
          <p:nvPr/>
        </p:nvSpPr>
        <p:spPr>
          <a:xfrm>
            <a:off x="239283" y="2273181"/>
            <a:ext cx="256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4C2E6B-2500-4A93-8F7C-59345B0A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6" y="2392822"/>
            <a:ext cx="5892728" cy="32730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219A6A-2C20-448F-ADDC-FDE3DBEA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25" y="3429000"/>
            <a:ext cx="5892728" cy="3169198"/>
          </a:xfrm>
          <a:prstGeom prst="rect">
            <a:avLst/>
          </a:prstGeom>
        </p:spPr>
      </p:pic>
      <p:sp>
        <p:nvSpPr>
          <p:cNvPr id="8" name="Flecha: doblada 7">
            <a:extLst>
              <a:ext uri="{FF2B5EF4-FFF2-40B4-BE49-F238E27FC236}">
                <a16:creationId xmlns:a16="http://schemas.microsoft.com/office/drawing/2014/main" id="{9473FEAF-31A1-4440-9BD1-4435DE17AFB1}"/>
              </a:ext>
            </a:extLst>
          </p:cNvPr>
          <p:cNvSpPr/>
          <p:nvPr/>
        </p:nvSpPr>
        <p:spPr>
          <a:xfrm rot="5400000">
            <a:off x="6415816" y="2587752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291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1FD58A-BE6D-4842-80BF-18FD59A5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</a:t>
            </a:r>
            <a:r>
              <a:rPr lang="es-CO" b="1" dirty="0" err="1">
                <a:solidFill>
                  <a:srgbClr val="FF0066"/>
                </a:solidFill>
              </a:rPr>
              <a:t>Imagenes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EC00F7-CE83-46D7-BD33-5F09F8F7FFD0}"/>
              </a:ext>
            </a:extLst>
          </p:cNvPr>
          <p:cNvSpPr txBox="1"/>
          <p:nvPr/>
        </p:nvSpPr>
        <p:spPr>
          <a:xfrm>
            <a:off x="0" y="1791172"/>
            <a:ext cx="488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Cargando imágenes del </a:t>
            </a:r>
            <a:r>
              <a:rPr lang="es-ES" dirty="0" err="1">
                <a:solidFill>
                  <a:srgbClr val="000099"/>
                </a:solidFill>
              </a:rPr>
              <a:t>Backent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7429AD-698F-4FAC-9C53-7E6A6A1A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7" y="2352666"/>
            <a:ext cx="6638431" cy="3973642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5F3D933-6610-4992-BED0-9FB789DF2921}"/>
              </a:ext>
            </a:extLst>
          </p:cNvPr>
          <p:cNvSpPr/>
          <p:nvPr/>
        </p:nvSpPr>
        <p:spPr>
          <a:xfrm rot="10800000">
            <a:off x="1954893" y="279760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D57C359-C254-4EA9-8160-D4143592D5E3}"/>
              </a:ext>
            </a:extLst>
          </p:cNvPr>
          <p:cNvSpPr/>
          <p:nvPr/>
        </p:nvSpPr>
        <p:spPr>
          <a:xfrm rot="10800000">
            <a:off x="5606796" y="54354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A353568-37DB-44D0-A024-AD07F55C4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743" y="2352666"/>
            <a:ext cx="4069939" cy="3575765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ECC6C2C-1E49-4F87-81A0-844533CD04A0}"/>
              </a:ext>
            </a:extLst>
          </p:cNvPr>
          <p:cNvSpPr/>
          <p:nvPr/>
        </p:nvSpPr>
        <p:spPr>
          <a:xfrm rot="10800000">
            <a:off x="11078045" y="29572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9159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</a:t>
            </a:r>
            <a:r>
              <a:rPr lang="es-CO" b="1" dirty="0" err="1">
                <a:solidFill>
                  <a:srgbClr val="FF0066"/>
                </a:solidFill>
              </a:rPr>
              <a:t>Imagenes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C4BF62-A840-4FAB-9052-853C2E12F459}"/>
              </a:ext>
            </a:extLst>
          </p:cNvPr>
          <p:cNvSpPr txBox="1"/>
          <p:nvPr/>
        </p:nvSpPr>
        <p:spPr>
          <a:xfrm>
            <a:off x="0" y="1791172"/>
            <a:ext cx="4888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Cargando imágenes del </a:t>
            </a:r>
            <a:r>
              <a:rPr lang="es-ES" dirty="0" err="1">
                <a:solidFill>
                  <a:srgbClr val="000099"/>
                </a:solidFill>
              </a:rPr>
              <a:t>Backent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99093B-61D0-4784-9F99-70045469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811" y="2160504"/>
            <a:ext cx="7970378" cy="43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64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5539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(Formato Fecha)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C4BF62-A840-4FAB-9052-853C2E12F459}"/>
              </a:ext>
            </a:extLst>
          </p:cNvPr>
          <p:cNvSpPr txBox="1"/>
          <p:nvPr/>
        </p:nvSpPr>
        <p:spPr>
          <a:xfrm>
            <a:off x="-1" y="1791172"/>
            <a:ext cx="6375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Para indicar hace cuanto tiempo se creo el articulo.</a:t>
            </a:r>
          </a:p>
          <a:p>
            <a:r>
              <a:rPr lang="es-CO" dirty="0">
                <a:solidFill>
                  <a:srgbClr val="000099"/>
                </a:solidFill>
              </a:rPr>
              <a:t>Comando: </a:t>
            </a:r>
            <a:r>
              <a:rPr lang="en-US" b="1" dirty="0" err="1">
                <a:solidFill>
                  <a:srgbClr val="000099"/>
                </a:solidFill>
              </a:rPr>
              <a:t>npm</a:t>
            </a:r>
            <a:r>
              <a:rPr lang="en-US" b="1" dirty="0">
                <a:solidFill>
                  <a:srgbClr val="000099"/>
                </a:solidFill>
              </a:rPr>
              <a:t> install --save moment react-moment</a:t>
            </a:r>
            <a:endParaRPr lang="es-CO" b="1" dirty="0">
              <a:solidFill>
                <a:srgbClr val="000099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71C9CE-B267-4017-8A8D-C7884071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8" y="2357429"/>
            <a:ext cx="5489359" cy="4395228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0B2C2FA0-28CF-4547-BBA4-915DD9E4275B}"/>
              </a:ext>
            </a:extLst>
          </p:cNvPr>
          <p:cNvSpPr/>
          <p:nvPr/>
        </p:nvSpPr>
        <p:spPr>
          <a:xfrm rot="10800000">
            <a:off x="2549551" y="29443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048EA7AF-EF55-467C-8EBC-8AFFCF4C9E97}"/>
              </a:ext>
            </a:extLst>
          </p:cNvPr>
          <p:cNvSpPr/>
          <p:nvPr/>
        </p:nvSpPr>
        <p:spPr>
          <a:xfrm>
            <a:off x="1300441" y="63990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5E0FD01-EECA-4B85-8CE8-7637F4DD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00" y="4420498"/>
            <a:ext cx="5489359" cy="2116528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6A63BB2E-9A1C-4687-A007-15FCC214EEE4}"/>
              </a:ext>
            </a:extLst>
          </p:cNvPr>
          <p:cNvSpPr/>
          <p:nvPr/>
        </p:nvSpPr>
        <p:spPr>
          <a:xfrm rot="10800000">
            <a:off x="6862328" y="59143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Flecha: doblada 11">
            <a:extLst>
              <a:ext uri="{FF2B5EF4-FFF2-40B4-BE49-F238E27FC236}">
                <a16:creationId xmlns:a16="http://schemas.microsoft.com/office/drawing/2014/main" id="{97633179-53D2-4F0A-9CD5-CAB09EEEBDF1}"/>
              </a:ext>
            </a:extLst>
          </p:cNvPr>
          <p:cNvSpPr/>
          <p:nvPr/>
        </p:nvSpPr>
        <p:spPr>
          <a:xfrm rot="5400000">
            <a:off x="5409759" y="3778293"/>
            <a:ext cx="798800" cy="6422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34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(Link para artículos individuales)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21A053-D949-4896-843D-EDC73531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" y="1703850"/>
            <a:ext cx="5150523" cy="4865625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9A909D33-9FC6-4A42-868E-C9737B2F01B7}"/>
              </a:ext>
            </a:extLst>
          </p:cNvPr>
          <p:cNvSpPr/>
          <p:nvPr/>
        </p:nvSpPr>
        <p:spPr>
          <a:xfrm>
            <a:off x="828942" y="6212793"/>
            <a:ext cx="863125" cy="282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132A9CD-D313-43B1-94E1-C6A7D07DD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91" y="1703850"/>
            <a:ext cx="5717136" cy="4873257"/>
          </a:xfrm>
          <a:prstGeom prst="rect">
            <a:avLst/>
          </a:prstGeom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82D5E969-025E-49F8-85A5-28377D91D4E7}"/>
              </a:ext>
            </a:extLst>
          </p:cNvPr>
          <p:cNvSpPr/>
          <p:nvPr/>
        </p:nvSpPr>
        <p:spPr>
          <a:xfrm rot="10800000">
            <a:off x="8799659" y="2279589"/>
            <a:ext cx="863125" cy="282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0817D311-2606-48C4-9A9D-60807D8D61B2}"/>
              </a:ext>
            </a:extLst>
          </p:cNvPr>
          <p:cNvSpPr/>
          <p:nvPr/>
        </p:nvSpPr>
        <p:spPr>
          <a:xfrm>
            <a:off x="6695969" y="6362344"/>
            <a:ext cx="863125" cy="282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B0FFDC8-BC1B-4F69-9F48-BABD40F8E5E1}"/>
              </a:ext>
            </a:extLst>
          </p:cNvPr>
          <p:cNvSpPr txBox="1"/>
          <p:nvPr/>
        </p:nvSpPr>
        <p:spPr>
          <a:xfrm>
            <a:off x="8990176" y="2788274"/>
            <a:ext cx="20766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Creamos estas instrucciones en </a:t>
            </a:r>
            <a:r>
              <a:rPr lang="es-ES" dirty="0" err="1"/>
              <a:t>Router</a:t>
            </a:r>
            <a:r>
              <a:rPr lang="es-ES" dirty="0"/>
              <a:t> y </a:t>
            </a:r>
            <a:r>
              <a:rPr lang="es-ES" dirty="0" err="1"/>
              <a:t>Articles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15782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(Link para artículos individuales)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9F5ED4-0605-47EF-A852-DC42324D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1" y="1794859"/>
            <a:ext cx="8141292" cy="271223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98801A-685D-4C78-AF30-A41BA1E2B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93" y="4553573"/>
            <a:ext cx="8457488" cy="210186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D52CA079-DDE8-48E5-BF1E-98E3FD8816C8}"/>
              </a:ext>
            </a:extLst>
          </p:cNvPr>
          <p:cNvSpPr/>
          <p:nvPr/>
        </p:nvSpPr>
        <p:spPr>
          <a:xfrm rot="16200000">
            <a:off x="1692067" y="4502599"/>
            <a:ext cx="880217" cy="190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1F6100B-1B40-43E3-9364-D01A1E6B55F5}"/>
              </a:ext>
            </a:extLst>
          </p:cNvPr>
          <p:cNvSpPr txBox="1"/>
          <p:nvPr/>
        </p:nvSpPr>
        <p:spPr>
          <a:xfrm>
            <a:off x="1063950" y="5148025"/>
            <a:ext cx="213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Enlace Leer mas</a:t>
            </a:r>
            <a:endParaRPr lang="es-CO" dirty="0"/>
          </a:p>
        </p:txBody>
      </p:sp>
      <p:sp>
        <p:nvSpPr>
          <p:cNvPr id="10" name="Flecha: doblada 9">
            <a:extLst>
              <a:ext uri="{FF2B5EF4-FFF2-40B4-BE49-F238E27FC236}">
                <a16:creationId xmlns:a16="http://schemas.microsoft.com/office/drawing/2014/main" id="{6C016ACD-1E99-4B0B-A8BF-85AC73FA9D30}"/>
              </a:ext>
            </a:extLst>
          </p:cNvPr>
          <p:cNvSpPr/>
          <p:nvPr/>
        </p:nvSpPr>
        <p:spPr>
          <a:xfrm rot="5400000">
            <a:off x="8029840" y="3500573"/>
            <a:ext cx="1396172" cy="12423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23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(Funcionalidad del Home)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Mostrar los últimos </a:t>
            </a:r>
            <a:r>
              <a:rPr lang="es-ES" b="1" dirty="0">
                <a:solidFill>
                  <a:srgbClr val="000099"/>
                </a:solidFill>
              </a:rPr>
              <a:t>5</a:t>
            </a:r>
            <a:r>
              <a:rPr lang="es-ES" dirty="0">
                <a:solidFill>
                  <a:srgbClr val="000099"/>
                </a:solidFill>
              </a:rPr>
              <a:t> artículos (modificamos Home y </a:t>
            </a:r>
            <a:r>
              <a:rPr lang="es-ES" dirty="0" err="1">
                <a:solidFill>
                  <a:srgbClr val="000099"/>
                </a:solidFill>
              </a:rPr>
              <a:t>Articles</a:t>
            </a:r>
            <a:r>
              <a:rPr lang="es-ES" dirty="0">
                <a:solidFill>
                  <a:srgbClr val="000099"/>
                </a:solidFill>
              </a:rPr>
              <a:t>) con estas instrucciones.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156C4C-7B26-4AFE-92DA-B3ADF860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2" y="2024482"/>
            <a:ext cx="5435906" cy="45087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CB5366C-4499-48AF-BA95-D228EE76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34" y="2024482"/>
            <a:ext cx="4941192" cy="4508777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AD30180-3D05-4AA5-8839-C64DB9792D8D}"/>
              </a:ext>
            </a:extLst>
          </p:cNvPr>
          <p:cNvSpPr/>
          <p:nvPr/>
        </p:nvSpPr>
        <p:spPr>
          <a:xfrm>
            <a:off x="974221" y="4931958"/>
            <a:ext cx="80330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68E3E087-54A9-4262-A70B-AE35EB51A6D0}"/>
              </a:ext>
            </a:extLst>
          </p:cNvPr>
          <p:cNvSpPr/>
          <p:nvPr/>
        </p:nvSpPr>
        <p:spPr>
          <a:xfrm>
            <a:off x="6262643" y="4415486"/>
            <a:ext cx="80330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66AFD1C3-6B75-4380-BE11-DEC289F65FFF}"/>
              </a:ext>
            </a:extLst>
          </p:cNvPr>
          <p:cNvSpPr/>
          <p:nvPr/>
        </p:nvSpPr>
        <p:spPr>
          <a:xfrm rot="10800000">
            <a:off x="2478670" y="2721176"/>
            <a:ext cx="80330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C2A0F7CC-7396-4861-87A9-DB9AF396AC15}"/>
              </a:ext>
            </a:extLst>
          </p:cNvPr>
          <p:cNvSpPr/>
          <p:nvPr/>
        </p:nvSpPr>
        <p:spPr>
          <a:xfrm>
            <a:off x="6262643" y="5604504"/>
            <a:ext cx="80330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910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(Funcionalidad del Buscador)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>
                <a:solidFill>
                  <a:srgbClr val="000099"/>
                </a:solidFill>
              </a:rPr>
              <a:t>Search.js </a:t>
            </a:r>
            <a:r>
              <a:rPr lang="es-ES" dirty="0">
                <a:solidFill>
                  <a:srgbClr val="000099"/>
                </a:solidFill>
              </a:rPr>
              <a:t>y modificamos </a:t>
            </a:r>
            <a:r>
              <a:rPr lang="es-ES" b="1" dirty="0" err="1">
                <a:solidFill>
                  <a:srgbClr val="000099"/>
                </a:solidFill>
              </a:rPr>
              <a:t>Router</a:t>
            </a:r>
            <a:r>
              <a:rPr lang="es-ES" dirty="0">
                <a:solidFill>
                  <a:srgbClr val="000099"/>
                </a:solidFill>
              </a:rPr>
              <a:t> y </a:t>
            </a:r>
            <a:r>
              <a:rPr lang="es-ES" b="1" dirty="0" err="1">
                <a:solidFill>
                  <a:srgbClr val="000099"/>
                </a:solidFill>
              </a:rPr>
              <a:t>Articles</a:t>
            </a:r>
            <a:r>
              <a:rPr lang="es-ES" dirty="0">
                <a:solidFill>
                  <a:srgbClr val="000099"/>
                </a:solidFill>
              </a:rPr>
              <a:t> de la siguiente manera: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C76250-734C-4773-B808-E7FF32D5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6" y="2073183"/>
            <a:ext cx="4698352" cy="44472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1A4B4D1-C0D7-41C1-B786-5185172A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51" y="2073183"/>
            <a:ext cx="5599295" cy="4507907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76AC075-AA84-45AB-AA14-507DB76F9BA9}"/>
              </a:ext>
            </a:extLst>
          </p:cNvPr>
          <p:cNvSpPr/>
          <p:nvPr/>
        </p:nvSpPr>
        <p:spPr>
          <a:xfrm rot="10800000">
            <a:off x="7853584" y="3338473"/>
            <a:ext cx="978408" cy="198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F07EB41C-CF4C-4235-AAC2-09D94FA42B13}"/>
              </a:ext>
            </a:extLst>
          </p:cNvPr>
          <p:cNvSpPr/>
          <p:nvPr/>
        </p:nvSpPr>
        <p:spPr>
          <a:xfrm rot="10800000">
            <a:off x="10168070" y="6182798"/>
            <a:ext cx="978408" cy="198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7955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(Funcionalidad del Buscador)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>
                <a:solidFill>
                  <a:srgbClr val="000099"/>
                </a:solidFill>
              </a:rPr>
              <a:t>Search.js </a:t>
            </a:r>
            <a:r>
              <a:rPr lang="es-ES" dirty="0">
                <a:solidFill>
                  <a:srgbClr val="000099"/>
                </a:solidFill>
              </a:rPr>
              <a:t>y modificamos </a:t>
            </a:r>
            <a:r>
              <a:rPr lang="es-ES" b="1" dirty="0" err="1">
                <a:solidFill>
                  <a:srgbClr val="000099"/>
                </a:solidFill>
              </a:rPr>
              <a:t>Router</a:t>
            </a:r>
            <a:r>
              <a:rPr lang="es-ES" dirty="0">
                <a:solidFill>
                  <a:srgbClr val="000099"/>
                </a:solidFill>
              </a:rPr>
              <a:t> y </a:t>
            </a:r>
            <a:r>
              <a:rPr lang="es-ES" b="1" dirty="0" err="1">
                <a:solidFill>
                  <a:srgbClr val="000099"/>
                </a:solidFill>
              </a:rPr>
              <a:t>Articles</a:t>
            </a:r>
            <a:r>
              <a:rPr lang="es-ES" dirty="0">
                <a:solidFill>
                  <a:srgbClr val="000099"/>
                </a:solidFill>
              </a:rPr>
              <a:t> de la siguiente manera: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20ED00-8972-4121-83F9-D3100257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841" y="2036132"/>
            <a:ext cx="5359728" cy="4518492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76AC075-AA84-45AB-AA14-507DB76F9BA9}"/>
              </a:ext>
            </a:extLst>
          </p:cNvPr>
          <p:cNvSpPr/>
          <p:nvPr/>
        </p:nvSpPr>
        <p:spPr>
          <a:xfrm rot="10800000">
            <a:off x="6913545" y="3455558"/>
            <a:ext cx="901226" cy="30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F07EB41C-CF4C-4235-AAC2-09D94FA42B13}"/>
              </a:ext>
            </a:extLst>
          </p:cNvPr>
          <p:cNvSpPr/>
          <p:nvPr/>
        </p:nvSpPr>
        <p:spPr>
          <a:xfrm rot="10800000">
            <a:off x="6913545" y="4682679"/>
            <a:ext cx="901226" cy="953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624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DAEF44-F90D-42B5-8246-E7A9D4A9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FF0066"/>
                </a:solidFill>
              </a:rPr>
              <a:t>Instalación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0B05D3-B1E9-4591-8B83-E2D5526B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37" y="2281727"/>
            <a:ext cx="6895736" cy="3591529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5E2FECC2-BACD-439F-B5B2-9C71ABE1F363}"/>
              </a:ext>
            </a:extLst>
          </p:cNvPr>
          <p:cNvSpPr/>
          <p:nvPr/>
        </p:nvSpPr>
        <p:spPr>
          <a:xfrm rot="10800000">
            <a:off x="7283153" y="5321328"/>
            <a:ext cx="1196412" cy="487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DB19FD-BB75-40BD-B296-465FC72C6AC4}"/>
              </a:ext>
            </a:extLst>
          </p:cNvPr>
          <p:cNvSpPr txBox="1"/>
          <p:nvPr/>
        </p:nvSpPr>
        <p:spPr>
          <a:xfrm>
            <a:off x="0" y="172531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0099"/>
                </a:solidFill>
              </a:rPr>
              <a:t>Instala todas las dependencias necesarias para crear un proyecto con </a:t>
            </a:r>
            <a:r>
              <a:rPr lang="es-CO" dirty="0" err="1">
                <a:solidFill>
                  <a:srgbClr val="000099"/>
                </a:solidFill>
              </a:rPr>
              <a:t>ReactJS</a:t>
            </a:r>
            <a:endParaRPr lang="es-CO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29EAC47-51A9-4504-8FAF-943BBB44F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7" y="2281727"/>
            <a:ext cx="4535177" cy="365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8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(Funcionalidad del Buscador)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>
                <a:solidFill>
                  <a:srgbClr val="000099"/>
                </a:solidFill>
              </a:rPr>
              <a:t>Search.js </a:t>
            </a:r>
            <a:r>
              <a:rPr lang="es-ES" dirty="0">
                <a:solidFill>
                  <a:srgbClr val="000099"/>
                </a:solidFill>
              </a:rPr>
              <a:t>y modificamos </a:t>
            </a:r>
            <a:r>
              <a:rPr lang="es-ES" b="1" dirty="0" err="1">
                <a:solidFill>
                  <a:srgbClr val="000099"/>
                </a:solidFill>
              </a:rPr>
              <a:t>Router</a:t>
            </a:r>
            <a:r>
              <a:rPr lang="es-ES" dirty="0">
                <a:solidFill>
                  <a:srgbClr val="000099"/>
                </a:solidFill>
              </a:rPr>
              <a:t> y </a:t>
            </a:r>
            <a:r>
              <a:rPr lang="es-ES" b="1" dirty="0" err="1">
                <a:solidFill>
                  <a:srgbClr val="000099"/>
                </a:solidFill>
              </a:rPr>
              <a:t>Articles</a:t>
            </a:r>
            <a:r>
              <a:rPr lang="es-ES" dirty="0">
                <a:solidFill>
                  <a:srgbClr val="000099"/>
                </a:solidFill>
              </a:rPr>
              <a:t> de la siguiente manera: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57FFC4-74AB-4972-BFB8-EAE7E3483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978" y="2460342"/>
            <a:ext cx="5861473" cy="26842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D5A5EA-A40E-41E4-83C9-C244440F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9" y="2460342"/>
            <a:ext cx="5895107" cy="29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40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(Funcionalidad del Buscador)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Configuramos el </a:t>
            </a:r>
            <a:r>
              <a:rPr lang="es-ES" b="1" dirty="0">
                <a:solidFill>
                  <a:srgbClr val="000099"/>
                </a:solidFill>
              </a:rPr>
              <a:t>Formulario </a:t>
            </a:r>
            <a:r>
              <a:rPr lang="es-ES" dirty="0">
                <a:solidFill>
                  <a:srgbClr val="000099"/>
                </a:solidFill>
              </a:rPr>
              <a:t>de buscador, creamos esta nueva ruta en el archivo de </a:t>
            </a:r>
            <a:r>
              <a:rPr lang="es-ES" b="1" dirty="0" err="1">
                <a:solidFill>
                  <a:srgbClr val="000099"/>
                </a:solidFill>
              </a:rPr>
              <a:t>Router</a:t>
            </a:r>
            <a:r>
              <a:rPr lang="es-ES" dirty="0">
                <a:solidFill>
                  <a:srgbClr val="000099"/>
                </a:solidFill>
              </a:rPr>
              <a:t>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388C84-C40D-4F84-AC10-21B818C8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7" y="2387991"/>
            <a:ext cx="5710629" cy="353424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90DEB30-9F2C-451D-82D9-83DA37F5969D}"/>
              </a:ext>
            </a:extLst>
          </p:cNvPr>
          <p:cNvSpPr txBox="1"/>
          <p:nvPr/>
        </p:nvSpPr>
        <p:spPr>
          <a:xfrm>
            <a:off x="17092" y="2018659"/>
            <a:ext cx="333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1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C954FE3-AA59-4A84-A9A7-73D9D4269484}"/>
              </a:ext>
            </a:extLst>
          </p:cNvPr>
          <p:cNvSpPr txBox="1"/>
          <p:nvPr/>
        </p:nvSpPr>
        <p:spPr>
          <a:xfrm>
            <a:off x="6061006" y="2018659"/>
            <a:ext cx="333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2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6820ED-939E-4A1A-B2E7-5242325E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48" y="2389817"/>
            <a:ext cx="5714669" cy="35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91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(Funcionalidad del Buscador)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Configuramos el </a:t>
            </a:r>
            <a:r>
              <a:rPr lang="es-ES" b="1" dirty="0">
                <a:solidFill>
                  <a:srgbClr val="000099"/>
                </a:solidFill>
              </a:rPr>
              <a:t>Formulario </a:t>
            </a:r>
            <a:r>
              <a:rPr lang="es-ES" dirty="0">
                <a:solidFill>
                  <a:srgbClr val="000099"/>
                </a:solidFill>
              </a:rPr>
              <a:t>de buscador, modificamos el archivo </a:t>
            </a:r>
            <a:r>
              <a:rPr lang="es-ES" b="1" dirty="0" err="1">
                <a:solidFill>
                  <a:srgbClr val="000099"/>
                </a:solidFill>
              </a:rPr>
              <a:t>Sidebar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de esta manera: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E4D7CC-3F60-4810-86DD-47CDE3AC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51" y="2283088"/>
            <a:ext cx="5617525" cy="391590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C82C6E1-8379-4EB3-8D89-C5886563A132}"/>
              </a:ext>
            </a:extLst>
          </p:cNvPr>
          <p:cNvSpPr txBox="1"/>
          <p:nvPr/>
        </p:nvSpPr>
        <p:spPr>
          <a:xfrm>
            <a:off x="111094" y="1969540"/>
            <a:ext cx="29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1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85034D-4D8E-45E9-9241-4255883D5799}"/>
              </a:ext>
            </a:extLst>
          </p:cNvPr>
          <p:cNvSpPr txBox="1"/>
          <p:nvPr/>
        </p:nvSpPr>
        <p:spPr>
          <a:xfrm>
            <a:off x="6077483" y="1969540"/>
            <a:ext cx="29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2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0EC57C-D694-4D24-BC70-30F3BFEA2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91" y="2283087"/>
            <a:ext cx="4732922" cy="3919777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02C56FE-C689-4792-96BE-F2E5C9B67E30}"/>
              </a:ext>
            </a:extLst>
          </p:cNvPr>
          <p:cNvSpPr/>
          <p:nvPr/>
        </p:nvSpPr>
        <p:spPr>
          <a:xfrm rot="10800000">
            <a:off x="4854010" y="41703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596E4380-C61C-4B66-8D76-9FCEE908396F}"/>
              </a:ext>
            </a:extLst>
          </p:cNvPr>
          <p:cNvSpPr/>
          <p:nvPr/>
        </p:nvSpPr>
        <p:spPr>
          <a:xfrm rot="10800000">
            <a:off x="10697260" y="51198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371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Individual de los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 err="1">
                <a:solidFill>
                  <a:srgbClr val="000099"/>
                </a:solidFill>
              </a:rPr>
              <a:t>Article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la maquetación la tomamos del </a:t>
            </a:r>
            <a:r>
              <a:rPr lang="es-ES" dirty="0" err="1">
                <a:solidFill>
                  <a:srgbClr val="000099"/>
                </a:solidFill>
              </a:rPr>
              <a:t>html</a:t>
            </a:r>
            <a:r>
              <a:rPr lang="es-ES" dirty="0">
                <a:solidFill>
                  <a:srgbClr val="000099"/>
                </a:solidFill>
              </a:rPr>
              <a:t> de </a:t>
            </a:r>
            <a:r>
              <a:rPr lang="es-ES" dirty="0" err="1">
                <a:solidFill>
                  <a:srgbClr val="000099"/>
                </a:solidFill>
              </a:rPr>
              <a:t>Article</a:t>
            </a:r>
            <a:r>
              <a:rPr lang="es-ES" dirty="0">
                <a:solidFill>
                  <a:srgbClr val="000099"/>
                </a:solidFill>
              </a:rPr>
              <a:t>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49C191-F42F-4706-92FD-D8432AEA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95" y="2451729"/>
            <a:ext cx="6177996" cy="29254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D44C7DA-96DE-4F4B-8872-AB23BB04C94D}"/>
              </a:ext>
            </a:extLst>
          </p:cNvPr>
          <p:cNvSpPr txBox="1"/>
          <p:nvPr/>
        </p:nvSpPr>
        <p:spPr>
          <a:xfrm>
            <a:off x="111094" y="1969540"/>
            <a:ext cx="29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1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01F149-CFA4-4FB9-AE6C-392D138BC378}"/>
              </a:ext>
            </a:extLst>
          </p:cNvPr>
          <p:cNvSpPr txBox="1"/>
          <p:nvPr/>
        </p:nvSpPr>
        <p:spPr>
          <a:xfrm>
            <a:off x="6310991" y="2072881"/>
            <a:ext cx="33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66"/>
                </a:solidFill>
              </a:rPr>
              <a:t>2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58D114F-A7A8-4231-A54B-C7229215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494" y="2451729"/>
            <a:ext cx="5481609" cy="35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63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Individual de los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 err="1">
                <a:solidFill>
                  <a:srgbClr val="000099"/>
                </a:solidFill>
              </a:rPr>
              <a:t>Article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la maquetación la tomamos del </a:t>
            </a:r>
            <a:r>
              <a:rPr lang="es-ES" dirty="0" err="1">
                <a:solidFill>
                  <a:srgbClr val="000099"/>
                </a:solidFill>
              </a:rPr>
              <a:t>html</a:t>
            </a:r>
            <a:r>
              <a:rPr lang="es-ES" dirty="0">
                <a:solidFill>
                  <a:srgbClr val="000099"/>
                </a:solidFill>
              </a:rPr>
              <a:t> de </a:t>
            </a:r>
            <a:r>
              <a:rPr lang="es-ES" dirty="0" err="1">
                <a:solidFill>
                  <a:srgbClr val="000099"/>
                </a:solidFill>
              </a:rPr>
              <a:t>Article</a:t>
            </a:r>
            <a:r>
              <a:rPr lang="es-ES" dirty="0">
                <a:solidFill>
                  <a:srgbClr val="000099"/>
                </a:solidFill>
              </a:rPr>
              <a:t>: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CE5E65-B878-4BAD-8153-DC9BBA7D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07" y="2184301"/>
            <a:ext cx="7317470" cy="417779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72237D3-1A63-45BE-9D41-93D8E1C72B0A}"/>
              </a:ext>
            </a:extLst>
          </p:cNvPr>
          <p:cNvSpPr txBox="1"/>
          <p:nvPr/>
        </p:nvSpPr>
        <p:spPr>
          <a:xfrm>
            <a:off x="0" y="2072579"/>
            <a:ext cx="33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66"/>
                </a:solidFill>
              </a:rPr>
              <a:t>3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F2D73EA-199F-4BAB-8894-EFDDF195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79" y="2763727"/>
            <a:ext cx="5031301" cy="23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6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Individual de los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 err="1">
                <a:solidFill>
                  <a:srgbClr val="000099"/>
                </a:solidFill>
              </a:rPr>
              <a:t>Article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implementamos algunas validaciones: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72237D3-1A63-45BE-9D41-93D8E1C72B0A}"/>
              </a:ext>
            </a:extLst>
          </p:cNvPr>
          <p:cNvSpPr txBox="1"/>
          <p:nvPr/>
        </p:nvSpPr>
        <p:spPr>
          <a:xfrm>
            <a:off x="0" y="2072579"/>
            <a:ext cx="33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66"/>
                </a:solidFill>
              </a:rPr>
              <a:t>4</a:t>
            </a:r>
            <a:endParaRPr lang="es-CO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379696C-20D7-49F7-ADE8-C0692ECF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07" y="2072579"/>
            <a:ext cx="5346545" cy="4492583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78649DAD-692F-4704-841B-D11F6857087F}"/>
              </a:ext>
            </a:extLst>
          </p:cNvPr>
          <p:cNvSpPr/>
          <p:nvPr/>
        </p:nvSpPr>
        <p:spPr>
          <a:xfrm rot="10800000">
            <a:off x="3010279" y="29443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56AABC3-829D-4C50-928D-B6BF1EE5771E}"/>
              </a:ext>
            </a:extLst>
          </p:cNvPr>
          <p:cNvSpPr/>
          <p:nvPr/>
        </p:nvSpPr>
        <p:spPr>
          <a:xfrm rot="10800000">
            <a:off x="2184270" y="43195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2F39CD1-14E5-4293-A327-118DFDA3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949" y="2072578"/>
            <a:ext cx="6017093" cy="4492583"/>
          </a:xfrm>
          <a:prstGeom prst="rect">
            <a:avLst/>
          </a:prstGeom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9423CB4-8698-4A52-BD78-C888BC43FCE1}"/>
              </a:ext>
            </a:extLst>
          </p:cNvPr>
          <p:cNvSpPr/>
          <p:nvPr/>
        </p:nvSpPr>
        <p:spPr>
          <a:xfrm rot="10800000">
            <a:off x="8509221" y="24837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E7AFB14E-3B01-4B3D-AC19-2BA432021FE4}"/>
              </a:ext>
            </a:extLst>
          </p:cNvPr>
          <p:cNvSpPr/>
          <p:nvPr/>
        </p:nvSpPr>
        <p:spPr>
          <a:xfrm rot="10800000">
            <a:off x="10541093" y="36201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391E5676-8468-4E03-9B1C-BCAC07411E13}"/>
              </a:ext>
            </a:extLst>
          </p:cNvPr>
          <p:cNvSpPr/>
          <p:nvPr/>
        </p:nvSpPr>
        <p:spPr>
          <a:xfrm rot="10800000">
            <a:off x="10007731" y="45624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7A322FE7-50A9-4A1C-989E-9E659CC5505F}"/>
              </a:ext>
            </a:extLst>
          </p:cNvPr>
          <p:cNvSpPr/>
          <p:nvPr/>
        </p:nvSpPr>
        <p:spPr>
          <a:xfrm rot="10800000">
            <a:off x="10032741" y="54158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7238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C18F71-8A93-4570-B9B8-6D24E3C5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Individual de los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869B34-6E70-46BA-9366-907DA210157D}"/>
              </a:ext>
            </a:extLst>
          </p:cNvPr>
          <p:cNvSpPr txBox="1"/>
          <p:nvPr/>
        </p:nvSpPr>
        <p:spPr>
          <a:xfrm>
            <a:off x="0" y="170385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 err="1">
                <a:solidFill>
                  <a:srgbClr val="000099"/>
                </a:solidFill>
              </a:rPr>
              <a:t>Article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implementamos algunas validaciones: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72237D3-1A63-45BE-9D41-93D8E1C72B0A}"/>
              </a:ext>
            </a:extLst>
          </p:cNvPr>
          <p:cNvSpPr txBox="1"/>
          <p:nvPr/>
        </p:nvSpPr>
        <p:spPr>
          <a:xfrm>
            <a:off x="0" y="2072579"/>
            <a:ext cx="33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66"/>
                </a:solidFill>
              </a:rPr>
              <a:t>5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B147D5-895F-4EBB-BE4B-D87B26AB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35" y="2076934"/>
            <a:ext cx="6237026" cy="4656312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78649DAD-692F-4704-841B-D11F6857087F}"/>
              </a:ext>
            </a:extLst>
          </p:cNvPr>
          <p:cNvSpPr/>
          <p:nvPr/>
        </p:nvSpPr>
        <p:spPr>
          <a:xfrm rot="10800000">
            <a:off x="7490762" y="37676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883516F-5888-4CA8-8793-C1102B3807F5}"/>
              </a:ext>
            </a:extLst>
          </p:cNvPr>
          <p:cNvSpPr/>
          <p:nvPr/>
        </p:nvSpPr>
        <p:spPr>
          <a:xfrm rot="10800000">
            <a:off x="7490762" y="47657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1423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Individual de los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5E9590-657B-4DB9-8828-24C38AF4C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33" y="1817029"/>
            <a:ext cx="8946534" cy="46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52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creación de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E40626-896C-4C8C-8665-85AB1386D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449" y="2134829"/>
            <a:ext cx="5745709" cy="46958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un nuevo componente llamado </a:t>
            </a:r>
            <a:r>
              <a:rPr lang="es-ES" b="1" dirty="0" err="1">
                <a:solidFill>
                  <a:srgbClr val="000099"/>
                </a:solidFill>
              </a:rPr>
              <a:t>CreateArticle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0560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creación de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Modificamos los componentes de  </a:t>
            </a:r>
            <a:r>
              <a:rPr lang="es-ES" b="1" dirty="0" err="1">
                <a:solidFill>
                  <a:srgbClr val="000099"/>
                </a:solidFill>
              </a:rPr>
              <a:t>Router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y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b="1" dirty="0" err="1">
                <a:solidFill>
                  <a:srgbClr val="000099"/>
                </a:solidFill>
              </a:rPr>
              <a:t>Sidebar</a:t>
            </a:r>
            <a:r>
              <a:rPr lang="es-ES" b="1" dirty="0">
                <a:solidFill>
                  <a:srgbClr val="000099"/>
                </a:solidFill>
              </a:rPr>
              <a:t> </a:t>
            </a:r>
            <a:r>
              <a:rPr lang="es-ES" dirty="0">
                <a:solidFill>
                  <a:srgbClr val="000099"/>
                </a:solidFill>
              </a:rPr>
              <a:t>así: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803976-83A1-4198-A5DA-8AD47B875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5" y="2079133"/>
            <a:ext cx="6331743" cy="4476260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CF5F76F-8643-41DA-829C-D409886085BC}"/>
              </a:ext>
            </a:extLst>
          </p:cNvPr>
          <p:cNvSpPr/>
          <p:nvPr/>
        </p:nvSpPr>
        <p:spPr>
          <a:xfrm rot="10575597">
            <a:off x="3578087" y="2505702"/>
            <a:ext cx="662609" cy="450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791CF94-1AB5-4E2D-90C8-2E83CEB69859}"/>
              </a:ext>
            </a:extLst>
          </p:cNvPr>
          <p:cNvSpPr/>
          <p:nvPr/>
        </p:nvSpPr>
        <p:spPr>
          <a:xfrm rot="9975976">
            <a:off x="5304873" y="4624154"/>
            <a:ext cx="846037" cy="450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F54EA1-F378-433E-A518-EDB9B71D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09" y="2079133"/>
            <a:ext cx="5298365" cy="3525371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3FD3480-3D90-4FC3-972E-4868439E103A}"/>
              </a:ext>
            </a:extLst>
          </p:cNvPr>
          <p:cNvSpPr/>
          <p:nvPr/>
        </p:nvSpPr>
        <p:spPr>
          <a:xfrm rot="9975976">
            <a:off x="9671464" y="4943320"/>
            <a:ext cx="846037" cy="450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432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DAEF44-F90D-42B5-8246-E7A9D4A9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FF0066"/>
                </a:solidFill>
              </a:rPr>
              <a:t>Instalación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3FF172-8394-4572-8767-E0436595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9" y="1756162"/>
            <a:ext cx="5904005" cy="31918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2B2368-AE07-4E2F-A30D-097EB19F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97" y="3302272"/>
            <a:ext cx="6055954" cy="3291485"/>
          </a:xfrm>
          <a:prstGeom prst="rect">
            <a:avLst/>
          </a:prstGeom>
        </p:spPr>
      </p:pic>
      <p:sp>
        <p:nvSpPr>
          <p:cNvPr id="9" name="Flecha: doblada hacia arriba 8">
            <a:extLst>
              <a:ext uri="{FF2B5EF4-FFF2-40B4-BE49-F238E27FC236}">
                <a16:creationId xmlns:a16="http://schemas.microsoft.com/office/drawing/2014/main" id="{0237C94C-CACF-40F2-B171-1E6E828DED68}"/>
              </a:ext>
            </a:extLst>
          </p:cNvPr>
          <p:cNvSpPr/>
          <p:nvPr/>
        </p:nvSpPr>
        <p:spPr>
          <a:xfrm rot="10800000" flipH="1">
            <a:off x="6535947" y="2294108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0688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creación de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Validamos como va quedando: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D3A43B-986E-41DA-8D38-7F839010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5" y="2145393"/>
            <a:ext cx="9436269" cy="40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48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creación de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formulario para guardar el articulo: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194930-4360-4353-BCFA-A26A7A1F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85" y="2127414"/>
            <a:ext cx="5544261" cy="12587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7B8478-EE87-4BC0-8560-7B9697313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61" y="2127413"/>
            <a:ext cx="5876662" cy="448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9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creación de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formulario para guardar el articulo: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41D315-C0D7-4067-B926-E350B8C74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52" y="2145393"/>
            <a:ext cx="7984295" cy="42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187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creación de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formulario para guardar el articulo: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C03D69-C98A-4446-9834-4B5A3299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78" y="2145393"/>
            <a:ext cx="6735395" cy="43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2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creación de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formulario para guardar el articulo: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A7A43A-CB4A-4A25-AD71-739DFB04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189748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799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creación de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formulario para guardar el articulo: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BA5AC2-8FEA-4453-8670-ACB11196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87" y="2109288"/>
            <a:ext cx="7859120" cy="44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16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(Pagina creación de </a:t>
            </a:r>
            <a:r>
              <a:rPr lang="es-CO" b="1" dirty="0" err="1">
                <a:solidFill>
                  <a:srgbClr val="FF0066"/>
                </a:solidFill>
              </a:rPr>
              <a:t>Articles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Creamos el formulario para guardar el articulo: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A1F0D8-6640-4F8F-88F5-86BE78C7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8" y="2145393"/>
            <a:ext cx="6470958" cy="32909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681B7CE-847A-43DD-BBF8-A09BEC5E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832426" cy="2971800"/>
          </a:xfrm>
          <a:prstGeom prst="rect">
            <a:avLst/>
          </a:prstGeom>
        </p:spPr>
      </p:pic>
      <p:sp>
        <p:nvSpPr>
          <p:cNvPr id="9" name="Flecha: doblada 8">
            <a:extLst>
              <a:ext uri="{FF2B5EF4-FFF2-40B4-BE49-F238E27FC236}">
                <a16:creationId xmlns:a16="http://schemas.microsoft.com/office/drawing/2014/main" id="{5F4359F2-1DDE-4C6A-BB2D-9C9AE88D3CA1}"/>
              </a:ext>
            </a:extLst>
          </p:cNvPr>
          <p:cNvSpPr/>
          <p:nvPr/>
        </p:nvSpPr>
        <p:spPr>
          <a:xfrm rot="5400000">
            <a:off x="7506269" y="2661313"/>
            <a:ext cx="709683" cy="61415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46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(Subir las </a:t>
            </a:r>
            <a:r>
              <a:rPr lang="es-CO" b="1" dirty="0" err="1">
                <a:solidFill>
                  <a:srgbClr val="FF0066"/>
                </a:solidFill>
              </a:rPr>
              <a:t>imagenes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Subiendo la imagen: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46E97E-0B8B-4B83-984A-274563F5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75" y="2145393"/>
            <a:ext cx="7882862" cy="43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15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(Subir las </a:t>
            </a:r>
            <a:r>
              <a:rPr lang="es-CO" b="1" dirty="0" err="1">
                <a:solidFill>
                  <a:srgbClr val="FF0066"/>
                </a:solidFill>
              </a:rPr>
              <a:t>imagenes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Subiendo la imagen: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05ECD1-1BF1-45BB-B2D1-36D045CE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16" y="2891051"/>
            <a:ext cx="7048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86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(Subir las </a:t>
            </a:r>
            <a:r>
              <a:rPr lang="es-CO" b="1" dirty="0" err="1">
                <a:solidFill>
                  <a:srgbClr val="FF0066"/>
                </a:solidFill>
              </a:rPr>
              <a:t>imagenes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Subiendo la imagen: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95CE3E2-4DFC-4C55-A142-DCFD53537F84}"/>
              </a:ext>
            </a:extLst>
          </p:cNvPr>
          <p:cNvSpPr txBox="1"/>
          <p:nvPr/>
        </p:nvSpPr>
        <p:spPr>
          <a:xfrm>
            <a:off x="3297074" y="1924622"/>
            <a:ext cx="77075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b="0" dirty="0" err="1">
                <a:effectLst/>
                <a:latin typeface="Consolas" panose="020B0609020204030204" pitchFamily="49" charset="0"/>
              </a:rPr>
              <a:t>saveArticle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= (e) =&gt; { 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e.preventDefault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//Rellenar los datos  del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state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con el formulario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this.changeState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();   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//Hacer una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peticion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HTTP por post para guardar el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articulos</a:t>
            </a:r>
            <a:endParaRPr lang="es-CO" sz="600" b="0" dirty="0">
              <a:effectLst/>
              <a:latin typeface="Consolas" panose="020B0609020204030204" pitchFamily="49" charset="0"/>
            </a:endParaRP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axios.post(this.url + "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save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",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this.state.article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.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then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(res =&gt; 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if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res.data.article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this.setState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: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res.data.article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status: "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waiting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});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// Subir el Archivo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if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this.state.selectedFile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!==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null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// Sacar el ID del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guardador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var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articleId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= this.state.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._id;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// Crear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form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data y añadir el fichero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const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formData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= new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FormData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formData.append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'file0',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this.state.selectedFile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this.state.selectedFile.name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)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//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Peticion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ajax</a:t>
            </a:r>
            <a:endParaRPr lang="es-CO" sz="600" b="0" dirty="0">
              <a:effectLst/>
              <a:latin typeface="Consolas" panose="020B0609020204030204" pitchFamily="49" charset="0"/>
            </a:endParaRP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axios.post(this.url + '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upload-image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/'+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articleId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,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formData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.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then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(res =&gt;{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if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res.data.article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this.setState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: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res.data.article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        status: "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success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    });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}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else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this.setState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: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res.data.article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        status: "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failed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    });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    }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})    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}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else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this.setState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    status: '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success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});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}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}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else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this.setState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    status: '</a:t>
            </a:r>
            <a:r>
              <a:rPr lang="es-CO" sz="600" b="0" dirty="0" err="1">
                <a:effectLst/>
                <a:latin typeface="Consolas" panose="020B0609020204030204" pitchFamily="49" charset="0"/>
              </a:rPr>
              <a:t>failed</a:t>
            </a:r>
            <a:r>
              <a:rPr lang="es-CO" sz="600" b="0" dirty="0"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    });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    };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        });</a:t>
            </a:r>
          </a:p>
          <a:p>
            <a:r>
              <a:rPr lang="es-CO" sz="600" b="0" dirty="0">
                <a:effectLst/>
                <a:latin typeface="Consolas" panose="020B0609020204030204" pitchFamily="49" charset="0"/>
              </a:rPr>
              <a:t>    };    </a:t>
            </a:r>
          </a:p>
        </p:txBody>
      </p:sp>
    </p:spTree>
    <p:extLst>
      <p:ext uri="{BB962C8B-B14F-4D97-AF65-F5344CB8AC3E}">
        <p14:creationId xmlns:p14="http://schemas.microsoft.com/office/powerpoint/2010/main" val="97001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DAEF44-F90D-42B5-8246-E7A9D4A9F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¿Que es JSX?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FB3964-1703-4662-B9A6-2327F8074E27}"/>
              </a:ext>
            </a:extLst>
          </p:cNvPr>
          <p:cNvSpPr txBox="1"/>
          <p:nvPr/>
        </p:nvSpPr>
        <p:spPr>
          <a:xfrm>
            <a:off x="3828516" y="6488668"/>
            <a:ext cx="6204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https://es.reactjs.org/docs/introducing-jsx.html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2464C1-A397-483C-9A5F-CEF531FD9970}"/>
              </a:ext>
            </a:extLst>
          </p:cNvPr>
          <p:cNvSpPr txBox="1"/>
          <p:nvPr/>
        </p:nvSpPr>
        <p:spPr>
          <a:xfrm>
            <a:off x="0" y="178838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Se llama JSX, y es una extensión de la sintaxis de JavaScript. Recomendamos usarlo con </a:t>
            </a:r>
            <a:r>
              <a:rPr lang="es-ES" dirty="0" err="1">
                <a:solidFill>
                  <a:srgbClr val="000099"/>
                </a:solidFill>
              </a:rPr>
              <a:t>React</a:t>
            </a:r>
            <a:r>
              <a:rPr lang="es-ES" dirty="0">
                <a:solidFill>
                  <a:srgbClr val="000099"/>
                </a:solidFill>
              </a:rPr>
              <a:t> para describir cómo debería ser la interfaz de usuario. JSX puede recordarte a un lenguaje de plantillas, pero viene con todo el poder de JavaScript.</a:t>
            </a:r>
            <a:endParaRPr lang="es-CO" dirty="0">
              <a:solidFill>
                <a:srgbClr val="000099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5AE85A-F075-4DAA-89D1-2BF79B43D948}"/>
              </a:ext>
            </a:extLst>
          </p:cNvPr>
          <p:cNvSpPr txBox="1"/>
          <p:nvPr/>
        </p:nvSpPr>
        <p:spPr>
          <a:xfrm>
            <a:off x="0" y="2469994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dirty="0">
                <a:solidFill>
                  <a:srgbClr val="000099"/>
                </a:solidFill>
              </a:rPr>
              <a:t>JSX produce “elementos” de </a:t>
            </a:r>
            <a:r>
              <a:rPr lang="es-ES" dirty="0" err="1">
                <a:solidFill>
                  <a:srgbClr val="000099"/>
                </a:solidFill>
              </a:rPr>
              <a:t>React</a:t>
            </a:r>
            <a:r>
              <a:rPr lang="es-ES" dirty="0">
                <a:solidFill>
                  <a:srgbClr val="000099"/>
                </a:solidFill>
              </a:rPr>
              <a:t>. Exploraremos como renderizarlos en el DOM en la siguiente sección. A continuación puedes encontrar lo básico de JSX que será necesario para empezar.</a:t>
            </a:r>
          </a:p>
          <a:p>
            <a:pPr algn="l"/>
            <a:endParaRPr lang="es-ES" dirty="0">
              <a:solidFill>
                <a:srgbClr val="000099"/>
              </a:solidFill>
            </a:endParaRPr>
          </a:p>
          <a:p>
            <a:pPr algn="just"/>
            <a:r>
              <a:rPr lang="es-ES" dirty="0">
                <a:solidFill>
                  <a:srgbClr val="000099"/>
                </a:solidFill>
              </a:rPr>
              <a:t>React.js nos ofrece un </a:t>
            </a:r>
            <a:r>
              <a:rPr lang="es-ES" dirty="0" err="1">
                <a:solidFill>
                  <a:srgbClr val="000099"/>
                </a:solidFill>
              </a:rPr>
              <a:t>pseudolenguaje</a:t>
            </a:r>
            <a:r>
              <a:rPr lang="es-ES" dirty="0">
                <a:solidFill>
                  <a:srgbClr val="000099"/>
                </a:solidFill>
              </a:rPr>
              <a:t> llamado JSX que facilita el desarrollo de aplicaciones web con su sintaxis para crear elementos en el DOM, también se pueden implementar lógicas entre otras cosas.</a:t>
            </a:r>
          </a:p>
          <a:p>
            <a:pPr algn="just"/>
            <a:endParaRPr lang="es-ES" dirty="0">
              <a:solidFill>
                <a:srgbClr val="000099"/>
              </a:solidFill>
            </a:endParaRPr>
          </a:p>
          <a:p>
            <a:pPr algn="just"/>
            <a:r>
              <a:rPr lang="es-ES" dirty="0">
                <a:solidFill>
                  <a:srgbClr val="000099"/>
                </a:solidFill>
              </a:rPr>
              <a:t>Lenguaje especial que mezcla HTML y JavaScript</a:t>
            </a:r>
          </a:p>
          <a:p>
            <a:br>
              <a:rPr lang="es-ES" dirty="0">
                <a:solidFill>
                  <a:srgbClr val="000099"/>
                </a:solidFill>
              </a:rPr>
            </a:br>
            <a:endParaRPr lang="es-CO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22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(Subir las </a:t>
            </a:r>
            <a:r>
              <a:rPr lang="es-CO" b="1" dirty="0" err="1">
                <a:solidFill>
                  <a:srgbClr val="FF0066"/>
                </a:solidFill>
              </a:rPr>
              <a:t>imagenes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Subiendo la imagen: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1BC32E-4097-41C9-BB26-2A339404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60" y="1924622"/>
            <a:ext cx="9003684" cy="4537642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6C9FBEB2-78B1-4247-813E-34A4686D7A9E}"/>
              </a:ext>
            </a:extLst>
          </p:cNvPr>
          <p:cNvSpPr/>
          <p:nvPr/>
        </p:nvSpPr>
        <p:spPr>
          <a:xfrm rot="10800000">
            <a:off x="8188657" y="4722126"/>
            <a:ext cx="709684" cy="272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417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(Subir las </a:t>
            </a:r>
            <a:r>
              <a:rPr lang="es-CO" b="1" dirty="0" err="1">
                <a:solidFill>
                  <a:srgbClr val="FF0066"/>
                </a:solidFill>
              </a:rPr>
              <a:t>imagenes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Subiendo la imagen :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385FF8-2657-4388-99C9-A8EE4594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24" y="2145393"/>
            <a:ext cx="7577421" cy="41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956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E25C8D-BF0F-44C2-BAE6-CB11B616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3496"/>
            <a:ext cx="121920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Servicios </a:t>
            </a:r>
            <a:r>
              <a:rPr lang="es-CO" b="1" dirty="0" err="1">
                <a:solidFill>
                  <a:srgbClr val="FF0066"/>
                </a:solidFill>
              </a:rPr>
              <a:t>Rest</a:t>
            </a:r>
            <a:r>
              <a:rPr lang="es-CO" b="1" dirty="0">
                <a:solidFill>
                  <a:srgbClr val="FF0066"/>
                </a:solidFill>
              </a:rPr>
              <a:t> y HTTP (Subir las </a:t>
            </a:r>
            <a:r>
              <a:rPr lang="es-CO" b="1" dirty="0" err="1">
                <a:solidFill>
                  <a:srgbClr val="FF0066"/>
                </a:solidFill>
              </a:rPr>
              <a:t>imagenes</a:t>
            </a:r>
            <a:r>
              <a:rPr lang="es-CO" b="1" dirty="0">
                <a:solidFill>
                  <a:srgbClr val="FF0066"/>
                </a:solidFill>
              </a:rPr>
              <a:t>)</a:t>
            </a:r>
            <a:endParaRPr lang="x-none" b="1" dirty="0">
              <a:solidFill>
                <a:srgbClr val="FF0066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A310F2-60FA-4E2F-B538-3864A3C90C9F}"/>
              </a:ext>
            </a:extLst>
          </p:cNvPr>
          <p:cNvSpPr txBox="1"/>
          <p:nvPr/>
        </p:nvSpPr>
        <p:spPr>
          <a:xfrm>
            <a:off x="0" y="1739956"/>
            <a:ext cx="6202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99"/>
                </a:solidFill>
              </a:rPr>
              <a:t>Subiendo la imagen :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F05239-E217-4215-9FB0-A6F74669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92" y="2354948"/>
            <a:ext cx="9187216" cy="38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3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Hola Mundo con </a:t>
            </a:r>
            <a:r>
              <a:rPr lang="es-CO" b="1" dirty="0" err="1">
                <a:solidFill>
                  <a:srgbClr val="FF0066"/>
                </a:solidFill>
              </a:rPr>
              <a:t>ReactJS</a:t>
            </a:r>
            <a:r>
              <a:rPr lang="es-CO" b="1" dirty="0">
                <a:solidFill>
                  <a:srgbClr val="FF0066"/>
                </a:solidFill>
              </a:rPr>
              <a:t>- Primeros pasos con JSX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6E824D-DCD3-4049-A266-171A902E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29" y="1743343"/>
            <a:ext cx="8046341" cy="47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BDBEA-9753-4ABE-A626-1B75D3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87"/>
            <a:ext cx="10515600" cy="450355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rgbClr val="FF0066"/>
                </a:solidFill>
              </a:rPr>
              <a:t>Primeros pasos con JSX – Manejo de variables</a:t>
            </a:r>
            <a:endParaRPr lang="x-none" b="1" dirty="0">
              <a:solidFill>
                <a:srgbClr val="FF0066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143CA7-6754-41C1-9E84-46CC39D3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63" y="1743342"/>
            <a:ext cx="9873052" cy="45673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ECAA89-AD7A-4708-8A2A-3B27F722C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68" y="4162900"/>
            <a:ext cx="5231907" cy="2508532"/>
          </a:xfrm>
          <a:prstGeom prst="rect">
            <a:avLst/>
          </a:prstGeom>
        </p:spPr>
      </p:pic>
      <p:sp>
        <p:nvSpPr>
          <p:cNvPr id="8" name="Flecha: doblada hacia arriba 7">
            <a:extLst>
              <a:ext uri="{FF2B5EF4-FFF2-40B4-BE49-F238E27FC236}">
                <a16:creationId xmlns:a16="http://schemas.microsoft.com/office/drawing/2014/main" id="{B67D0C09-B4B4-4E41-8AAF-B6538E1639CF}"/>
              </a:ext>
            </a:extLst>
          </p:cNvPr>
          <p:cNvSpPr/>
          <p:nvPr/>
        </p:nvSpPr>
        <p:spPr>
          <a:xfrm rot="10800000" flipH="1">
            <a:off x="9612433" y="3607423"/>
            <a:ext cx="1225126" cy="55547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19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12013</TotalTime>
  <Words>2132</Words>
  <Application>Microsoft Office PowerPoint</Application>
  <PresentationFormat>Panorámica</PresentationFormat>
  <Paragraphs>243</Paragraphs>
  <Slides>72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9" baseType="lpstr">
      <vt:lpstr>-apple-system</vt:lpstr>
      <vt:lpstr>Arial</vt:lpstr>
      <vt:lpstr>Calibri</vt:lpstr>
      <vt:lpstr>Calibri Light</vt:lpstr>
      <vt:lpstr>Consolas</vt:lpstr>
      <vt:lpstr>Manrope</vt:lpstr>
      <vt:lpstr>Office Theme</vt:lpstr>
      <vt:lpstr>Presentación de PowerPoint</vt:lpstr>
      <vt:lpstr>Objetivos de la sesión </vt:lpstr>
      <vt:lpstr>¿Que es React JS?</vt:lpstr>
      <vt:lpstr>Instalación</vt:lpstr>
      <vt:lpstr>Instalación</vt:lpstr>
      <vt:lpstr>Instalación</vt:lpstr>
      <vt:lpstr>¿Que es JSX?</vt:lpstr>
      <vt:lpstr>Hola Mundo con ReactJS- Primeros pasos con JSX</vt:lpstr>
      <vt:lpstr>Primeros pasos con JSX – Manejo de variables</vt:lpstr>
      <vt:lpstr>Primeros pasos con JSX – Funciones</vt:lpstr>
      <vt:lpstr>Primeros pasos con JSX – Funciones</vt:lpstr>
      <vt:lpstr>Primeros pasos con JSX – Componentes</vt:lpstr>
      <vt:lpstr>Como crear un componentes</vt:lpstr>
      <vt:lpstr>Como crear un componentes</vt:lpstr>
      <vt:lpstr>Componentes – Ejemplo # 2</vt:lpstr>
      <vt:lpstr>De HTML y CSS a ReactJS (Header)</vt:lpstr>
      <vt:lpstr>De HTML y CSS a ReactJS (Slider)</vt:lpstr>
      <vt:lpstr>De HTML y CSS a ReactJS (Sidebar)</vt:lpstr>
      <vt:lpstr>De HTML y CSS a ReactJS (Footer)</vt:lpstr>
      <vt:lpstr>De HTML y CSS a ReactJS (Footer)</vt:lpstr>
      <vt:lpstr>¿Que es el Estado (State)? </vt:lpstr>
      <vt:lpstr>Presentación de PowerPoint</vt:lpstr>
      <vt:lpstr>Presentación de PowerPoint</vt:lpstr>
      <vt:lpstr>Presentación de PowerPoint</vt:lpstr>
      <vt:lpstr>Presentación de PowerPoint</vt:lpstr>
      <vt:lpstr>Configuración de rutas (Routing – React Router)</vt:lpstr>
      <vt:lpstr>Configuración de rutas (Routing – React Router)</vt:lpstr>
      <vt:lpstr>Configuración de rutas (Routing – React Router)</vt:lpstr>
      <vt:lpstr>Parámetros en la URL y Ruta sin Componente</vt:lpstr>
      <vt:lpstr>Menú de navegación con ReactJS</vt:lpstr>
      <vt:lpstr>Menú de navegación con ReactJS</vt:lpstr>
      <vt:lpstr>Menú de navegación con ReactJS</vt:lpstr>
      <vt:lpstr>Formularios con ReactJS</vt:lpstr>
      <vt:lpstr>Formularios con ReactJS</vt:lpstr>
      <vt:lpstr>Formularios con ReactJS (Recibir datos)</vt:lpstr>
      <vt:lpstr>Formularios con ReactJS (Ejemplo)</vt:lpstr>
      <vt:lpstr>Formularios con ReactJS (Ejemplo)</vt:lpstr>
      <vt:lpstr>Servicios Rest y HTTP</vt:lpstr>
      <vt:lpstr>Servicios Rest y HTTP (Ejemplo)</vt:lpstr>
      <vt:lpstr>Servicios Rest y HTTP (Ejemplo)</vt:lpstr>
      <vt:lpstr>Servicios Rest y HTTP (Ejemplo)</vt:lpstr>
      <vt:lpstr>Servicios Rest y HTTP (Imagenes)</vt:lpstr>
      <vt:lpstr>Servicios Rest y HTTP (Imagenes)</vt:lpstr>
      <vt:lpstr>Servicios Rest y HTTP (Formato Fecha)</vt:lpstr>
      <vt:lpstr>Servicios Rest y HTTP (Link para artículos individuales)</vt:lpstr>
      <vt:lpstr>Servicios Rest y HTTP (Link para artículos individuales)</vt:lpstr>
      <vt:lpstr>Servicios Rest y HTTP (Funcionalidad del Home)</vt:lpstr>
      <vt:lpstr>Servicios Rest y HTTP (Funcionalidad del Buscador)</vt:lpstr>
      <vt:lpstr>Servicios Rest y HTTP (Funcionalidad del Buscador)</vt:lpstr>
      <vt:lpstr>Servicios Rest y HTTP (Funcionalidad del Buscador)</vt:lpstr>
      <vt:lpstr>Servicios Rest y HTTP (Funcionalidad del Buscador)</vt:lpstr>
      <vt:lpstr>Servicios Rest y HTTP (Funcionalidad del Buscador)</vt:lpstr>
      <vt:lpstr>Servicios Rest y HTTP (Pagina Individual de los Articles)</vt:lpstr>
      <vt:lpstr>Servicios Rest y HTTP (Pagina Individual de los Articles)</vt:lpstr>
      <vt:lpstr>Servicios Rest y HTTP (Pagina Individual de los Articles)</vt:lpstr>
      <vt:lpstr>Servicios Rest y HTTP (Pagina Individual de los Articles)</vt:lpstr>
      <vt:lpstr>Servicios Rest y HTTP (Pagina Individual de los Articles)</vt:lpstr>
      <vt:lpstr>Servicios Rest y HTTP (Pagina creación de Articles)</vt:lpstr>
      <vt:lpstr>Servicios Rest y HTTP (Pagina creación de Articles)</vt:lpstr>
      <vt:lpstr>Servicios Rest y HTTP (Pagina creación de Articles)</vt:lpstr>
      <vt:lpstr>Servicios Rest y HTTP (Pagina creación de Articles)</vt:lpstr>
      <vt:lpstr>Servicios Rest y HTTP (Pagina creación de Articles)</vt:lpstr>
      <vt:lpstr>Servicios Rest y HTTP (Pagina creación de Articles)</vt:lpstr>
      <vt:lpstr>Servicios Rest y HTTP (Pagina creación de Articles)</vt:lpstr>
      <vt:lpstr>Servicios Rest y HTTP (Pagina creación de Articles)</vt:lpstr>
      <vt:lpstr>Servicios Rest y HTTP (Pagina creación de Articles)</vt:lpstr>
      <vt:lpstr>Servicios Rest y HTTP (Subir las imagenes)</vt:lpstr>
      <vt:lpstr>Servicios Rest y HTTP (Subir las imagenes)</vt:lpstr>
      <vt:lpstr>Servicios Rest y HTTP (Subir las imagenes)</vt:lpstr>
      <vt:lpstr>Servicios Rest y HTTP (Subir las imagenes)</vt:lpstr>
      <vt:lpstr>Servicios Rest y HTTP (Subir las imagenes)</vt:lpstr>
      <vt:lpstr>Servicios Rest y HTTP (Subir las imagenes)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Yepes Velez - Docente Gastronomia y Cocina Profesional</dc:creator>
  <cp:lastModifiedBy>Ivan Jesus Castro Ruiz</cp:lastModifiedBy>
  <cp:revision>415</cp:revision>
  <dcterms:created xsi:type="dcterms:W3CDTF">2021-05-02T19:45:11Z</dcterms:created>
  <dcterms:modified xsi:type="dcterms:W3CDTF">2021-12-02T16:28:38Z</dcterms:modified>
</cp:coreProperties>
</file>